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9" r:id="rId3"/>
    <p:sldId id="269" r:id="rId4"/>
    <p:sldId id="271" r:id="rId5"/>
    <p:sldId id="260" r:id="rId6"/>
    <p:sldId id="264" r:id="rId7"/>
    <p:sldId id="263" r:id="rId8"/>
    <p:sldId id="265" r:id="rId9"/>
    <p:sldId id="261" r:id="rId10"/>
    <p:sldId id="262" r:id="rId11"/>
    <p:sldId id="267" r:id="rId12"/>
    <p:sldId id="268" r:id="rId13"/>
    <p:sldId id="272" r:id="rId14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600"/>
    <a:srgbClr val="663300"/>
    <a:srgbClr val="993300"/>
    <a:srgbClr val="2F528F"/>
    <a:srgbClr val="0D0D0D"/>
    <a:srgbClr val="3A313D"/>
    <a:srgbClr val="000000"/>
    <a:srgbClr val="BA8761"/>
    <a:srgbClr val="E2C9A2"/>
    <a:srgbClr val="F4B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3B0EB-AC6F-4782-AF1F-B1712717B452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4A07F-D881-42DE-A557-251F509337E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401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C665-704B-D451-C46F-94B264D24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4F891A-DA72-808D-A8EE-ED9C0B48B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151DD-FB17-B4EA-D56D-84DC95B6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93375-619B-7B80-05A9-4A27D6EC1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AAA0F-9D4D-0347-D287-F196F948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8100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9C32-16D4-BB52-F85A-B1149FAE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FE9E4-9B20-D092-996A-E20A65B7C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952BC-76EC-5CE4-4A4A-02F6453C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E441B-646C-5354-F018-5EA3C98B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5F1BF-C0C9-F1C3-DC85-F3E331A0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196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BACC3-A459-6BD5-D41D-2C869E323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20FF1-F076-B91B-A0CD-CBB2A72C4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EDF27-6E22-1E3D-ABEB-8A78A7B1D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4434-2575-F94D-10C8-03CBAA1C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A516D-9C76-59D6-62D7-FF5EEC75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221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187-13B9-0DF0-84A5-6C2D4658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6489-5D6E-CC2E-EBE1-F88473D9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88841-F171-9C05-31D0-76F5C4DF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2EA36-8B25-C6DE-5544-D160ADA1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959D9-AF5D-188A-DB39-A0F2E5DA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964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357-8E6C-C572-8DE7-C097D38D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4B566-9826-B44A-D94C-622748AC1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B8FFD-53E5-3696-DBCE-1C7C2682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188AD-AFAA-60B8-D13A-7F22B2E0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1C61-2470-83B4-C1CD-2AD7E90B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241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401C-2992-44C2-09C9-D02715E3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772C-9F40-B6D6-87E9-95C50D88C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5FC12-142E-D877-54F2-5C5CDBE0A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865ED-266C-29AB-F78C-775FAD1D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2CAA9-A57D-9E6F-B6B2-195036A5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E6E74-49E3-9B52-E978-93F8F3A6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1379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2B4B-57FC-B7BD-6641-3B0A3129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21B4E-03A6-E0F1-9C8F-D5C30AB2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8E5D3-2B27-432E-5E03-02726F8B1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1674F-75AB-918F-C548-F4D43B01B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4892C-81F0-5FC7-EE96-B7A4BB710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283F1-BE3F-CDFB-883C-233618716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CEC45-062D-48B6-4549-8C22D78E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7C496-8983-58CD-3E6C-2E312C39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884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D578-C3CE-A766-E1FC-D4E56928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CD7A4-57BE-6601-4747-EFE1A91E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48DFE-EDEF-6B67-9CAC-1431DF877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97831-70C9-CE21-FC05-807E7EDF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439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1E80F-DCE3-29FE-0B0F-8B26A5C2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48E7C-FE3D-316C-D31B-D19CF944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BA28-B67B-1F5E-3231-98FF9A96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12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61F2-3C1A-0611-608D-FCCFCE83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11407-1403-E40E-AFB9-79A4470A9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8B80D-355A-A011-EF26-6A21FC7CD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08C08-E837-E3BD-C62D-DF79FB38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EA4AD-93E7-C53F-22A9-19EE17E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C0786-B402-3941-ADB9-C8477BB0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909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0DE6-ABBA-665A-488F-46353F0B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4FA17-3FDC-5503-D331-76134C157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EAC71-FCDB-85B2-07D7-78EBA92A7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10B53-2349-59EC-DFAB-E47A9C5D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3AD53-1237-886F-04F8-B44216D8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8F8EB-0C3E-6207-874D-347492A5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25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5F935-DAE4-7137-92EC-AFD69F2A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54EAB-C3A0-3CA7-1911-BD7D76B7A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F0A16-A3ED-8F8D-CEBD-12F1BF7A5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B081B-1C78-4302-AC4E-845468FD9197}" type="datetimeFigureOut">
              <a:rPr lang="bg-BG" smtClean="0"/>
              <a:t>29.06.2023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1FB99-DD8D-A7A7-59A2-C8DF21C83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512BC-A086-8CCE-AF98-AD14A7DE7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484D7-6613-4E0C-A680-5E568C19A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138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319653-CEB2-64B7-C628-2C84BA2DDFAD}"/>
              </a:ext>
            </a:extLst>
          </p:cNvPr>
          <p:cNvSpPr txBox="1"/>
          <p:nvPr/>
        </p:nvSpPr>
        <p:spPr>
          <a:xfrm>
            <a:off x="4908035" y="5913036"/>
            <a:ext cx="573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ДИПЛОМАНТ</a:t>
            </a:r>
            <a:r>
              <a:rPr lang="en-US" b="1" i="1" dirty="0">
                <a:solidFill>
                  <a:srgbClr val="663300"/>
                </a:solidFill>
                <a:latin typeface="Candara" panose="020E0502030303020204" pitchFamily="34" charset="0"/>
              </a:rPr>
              <a:t>: </a:t>
            </a:r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ИНЖ. РАДОСТИН КОСТАДИНОВ</a:t>
            </a:r>
            <a:br>
              <a:rPr lang="en-US" b="1" i="1" dirty="0">
                <a:solidFill>
                  <a:srgbClr val="663300"/>
                </a:solidFill>
                <a:latin typeface="Candara" panose="020E0502030303020204" pitchFamily="34" charset="0"/>
              </a:rPr>
            </a:br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РЪКОВОДИТЕЛ</a:t>
            </a:r>
            <a:r>
              <a:rPr lang="en-US" b="1" i="1" dirty="0">
                <a:solidFill>
                  <a:srgbClr val="663300"/>
                </a:solidFill>
                <a:latin typeface="Candara" panose="020E0502030303020204" pitchFamily="34" charset="0"/>
              </a:rPr>
              <a:t>: </a:t>
            </a:r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ДОЦ. Д-Р ИНЖ. АНЕЛИЯ ИВАНОВА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628CC6-806A-930E-10AF-37932AF60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08" y="92663"/>
            <a:ext cx="5704050" cy="996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6DDA5D-C51F-5F21-65E8-CA309CD4A881}"/>
              </a:ext>
            </a:extLst>
          </p:cNvPr>
          <p:cNvSpPr txBox="1"/>
          <p:nvPr/>
        </p:nvSpPr>
        <p:spPr>
          <a:xfrm>
            <a:off x="4734508" y="267854"/>
            <a:ext cx="570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600" b="1" dirty="0">
                <a:solidFill>
                  <a:srgbClr val="4C2600"/>
                </a:solidFill>
                <a:latin typeface="Mistral" panose="03090702030407020403" pitchFamily="66" charset="0"/>
              </a:rPr>
              <a:t>ДИПЛОМЕН </a:t>
            </a:r>
            <a:r>
              <a:rPr lang="en-US" sz="3600" b="1" dirty="0">
                <a:solidFill>
                  <a:srgbClr val="4C2600"/>
                </a:solidFill>
                <a:latin typeface="Mistral" panose="03090702030407020403" pitchFamily="66" charset="0"/>
              </a:rPr>
              <a:t> </a:t>
            </a:r>
            <a:r>
              <a:rPr lang="bg-BG" sz="3600" b="1" dirty="0">
                <a:solidFill>
                  <a:srgbClr val="4C2600"/>
                </a:solidFill>
                <a:latin typeface="Mistral" panose="03090702030407020403" pitchFamily="66" charset="0"/>
              </a:rPr>
              <a:t>ПРОЕКТ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344899-5236-04CB-0679-54E8CE7504F2}"/>
              </a:ext>
            </a:extLst>
          </p:cNvPr>
          <p:cNvSpPr txBox="1"/>
          <p:nvPr/>
        </p:nvSpPr>
        <p:spPr>
          <a:xfrm>
            <a:off x="3369595" y="2136338"/>
            <a:ext cx="85524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b="1" i="1" dirty="0">
                <a:solidFill>
                  <a:srgbClr val="993300"/>
                </a:solidFill>
                <a:latin typeface="Candara" panose="020E0502030303020204" pitchFamily="34" charset="0"/>
              </a:rPr>
              <a:t>СИСТЕМА ЗА МОНИТОРИНГ И ОРГАНИЗИРАНЕ НА СЪСТЕЗАНИЯ В</a:t>
            </a:r>
          </a:p>
          <a:p>
            <a:pPr algn="ctr"/>
            <a:r>
              <a:rPr lang="bg-BG" sz="4000" b="1" i="1" dirty="0">
                <a:solidFill>
                  <a:srgbClr val="993300"/>
                </a:solidFill>
                <a:latin typeface="Candara" panose="020E0502030303020204" pitchFamily="34" charset="0"/>
              </a:rPr>
              <a:t>УЕБ БАЗИРАНА СРЕДА ЗА</a:t>
            </a:r>
            <a:r>
              <a:rPr lang="en-US" sz="4000" b="1" i="1" dirty="0">
                <a:solidFill>
                  <a:srgbClr val="993300"/>
                </a:solidFill>
                <a:latin typeface="Candara" panose="020E0502030303020204" pitchFamily="34" charset="0"/>
              </a:rPr>
              <a:t>  </a:t>
            </a:r>
            <a:r>
              <a:rPr lang="bg-BG" sz="4000" b="1" i="1" dirty="0">
                <a:solidFill>
                  <a:srgbClr val="993300"/>
                </a:solidFill>
                <a:latin typeface="Candara" panose="020E0502030303020204" pitchFamily="34" charset="0"/>
              </a:rPr>
              <a:t>САМОПОДГОТОВКА </a:t>
            </a:r>
            <a:r>
              <a:rPr lang="en-US" sz="4000" b="1" i="1" dirty="0">
                <a:solidFill>
                  <a:srgbClr val="993300"/>
                </a:solidFill>
                <a:latin typeface="Candara" panose="020E0502030303020204" pitchFamily="34" charset="0"/>
              </a:rPr>
              <a:t> </a:t>
            </a:r>
            <a:r>
              <a:rPr lang="bg-BG" sz="4000" b="1" i="1" dirty="0">
                <a:solidFill>
                  <a:srgbClr val="993300"/>
                </a:solidFill>
                <a:latin typeface="Candara" panose="020E0502030303020204" pitchFamily="34" charset="0"/>
              </a:rPr>
              <a:t>ПО </a:t>
            </a:r>
            <a:r>
              <a:rPr lang="en-US" sz="4000" b="1" i="1" dirty="0">
                <a:solidFill>
                  <a:srgbClr val="993300"/>
                </a:solidFill>
                <a:latin typeface="Candara" panose="020E0502030303020204" pitchFamily="34" charset="0"/>
              </a:rPr>
              <a:t> </a:t>
            </a:r>
            <a:r>
              <a:rPr lang="bg-BG" sz="4000" b="1" i="1" dirty="0">
                <a:solidFill>
                  <a:srgbClr val="993300"/>
                </a:solidFill>
                <a:latin typeface="Candara" panose="020E0502030303020204" pitchFamily="34" charset="0"/>
              </a:rPr>
              <a:t>ИСТОРИЯ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98C642-676D-F047-9459-40D09ECBE33D}"/>
              </a:ext>
            </a:extLst>
          </p:cNvPr>
          <p:cNvSpPr txBox="1"/>
          <p:nvPr/>
        </p:nvSpPr>
        <p:spPr>
          <a:xfrm>
            <a:off x="3276600" y="3430071"/>
            <a:ext cx="655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E725F-E044-446B-0B20-C5C3FDEC1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090" y="1089376"/>
            <a:ext cx="5581532" cy="6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033EC6-3CFF-6651-F705-63000E74BD47}"/>
              </a:ext>
            </a:extLst>
          </p:cNvPr>
          <p:cNvSpPr/>
          <p:nvPr/>
        </p:nvSpPr>
        <p:spPr>
          <a:xfrm>
            <a:off x="0" y="5071731"/>
            <a:ext cx="12192000" cy="178627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780E5-B8BB-0088-1B26-4517ED223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192000" cy="1651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70291" y="19716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9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C4DFD8-997C-9906-E954-6E11F1A1C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9" y="1702736"/>
            <a:ext cx="1992965" cy="1992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00FE57-83CA-606D-CF32-314EF46B9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60" y="1408635"/>
            <a:ext cx="2234986" cy="3503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33BEC2-D6DE-AC67-D529-8757C3A7B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564" y="1936382"/>
            <a:ext cx="1160872" cy="351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9777D-AEAE-3ED7-B225-00EB1C343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16" y="1408635"/>
            <a:ext cx="2234986" cy="35157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99E34C-9876-694E-A447-A827F5CE4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885" y="1618700"/>
            <a:ext cx="1992966" cy="19929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8F1895-59F7-580C-EEB8-DEEE6447C6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72" y="2786225"/>
            <a:ext cx="1124560" cy="340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3C9A860-6493-37F1-C5ED-1091EA30FC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4" y="-86499"/>
            <a:ext cx="9171733" cy="1498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8F5C09-3FD4-E3C8-E6FF-81ADC09C269C}"/>
              </a:ext>
            </a:extLst>
          </p:cNvPr>
          <p:cNvSpPr txBox="1"/>
          <p:nvPr/>
        </p:nvSpPr>
        <p:spPr>
          <a:xfrm>
            <a:off x="4499251" y="339341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НАЧИН НА РАБОТА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AE4EB05-49D2-08F6-5998-A8DC30831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89" y="1908079"/>
            <a:ext cx="1160872" cy="3513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3D55FA0-5570-24DC-158A-FEF09966C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07" y="1936171"/>
            <a:ext cx="1160872" cy="3513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1FFF49-D4C5-A06D-D8E4-F11C61C4A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564" y="2786226"/>
            <a:ext cx="1124560" cy="3403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DE04E2-AB87-D46E-EEEB-DEB88A1D4E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00" y="2790119"/>
            <a:ext cx="1124560" cy="3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033EC6-3CFF-6651-F705-63000E74BD47}"/>
              </a:ext>
            </a:extLst>
          </p:cNvPr>
          <p:cNvSpPr/>
          <p:nvPr/>
        </p:nvSpPr>
        <p:spPr>
          <a:xfrm>
            <a:off x="0" y="5071731"/>
            <a:ext cx="12192000" cy="178627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780E5-B8BB-0088-1B26-4517ED223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192000" cy="1651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33422" y="197166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10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9FAD6B1-EF1E-06DB-B949-486A84353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317764" y="1569455"/>
            <a:ext cx="3035166" cy="17072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3A11B-B63B-93CB-7B7E-DCA3D5269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76" y="1446746"/>
            <a:ext cx="2849030" cy="1602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B6F1D5-048D-321B-4C9B-241AB9388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68668">
            <a:off x="9004057" y="1339471"/>
            <a:ext cx="1687266" cy="3667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45AEC4-6BE7-9C3E-5539-765A63F67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2072">
            <a:off x="1712252" y="3308111"/>
            <a:ext cx="2858315" cy="1607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6A52C3-32C4-9EAF-4909-2416814907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6205">
            <a:off x="5498930" y="3264538"/>
            <a:ext cx="2830190" cy="1591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91B1FD-C775-5C2B-D451-F0DE44E85B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4" y="-86499"/>
            <a:ext cx="9171733" cy="14980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903902-C650-E884-66E2-FE1AE960ADF6}"/>
              </a:ext>
            </a:extLst>
          </p:cNvPr>
          <p:cNvSpPr txBox="1"/>
          <p:nvPr/>
        </p:nvSpPr>
        <p:spPr>
          <a:xfrm>
            <a:off x="4661957" y="339341"/>
            <a:ext cx="2868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23074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033EC6-3CFF-6651-F705-63000E74BD47}"/>
              </a:ext>
            </a:extLst>
          </p:cNvPr>
          <p:cNvSpPr/>
          <p:nvPr/>
        </p:nvSpPr>
        <p:spPr>
          <a:xfrm>
            <a:off x="0" y="5071731"/>
            <a:ext cx="12192000" cy="178627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780E5-B8BB-0088-1B26-4517ED223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192000" cy="1651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58269" y="1971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11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20DFEE-F94D-357C-D5A5-22DBA8350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53" y="1583435"/>
            <a:ext cx="6427694" cy="3496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31D374-2B46-6950-87B8-9E42A863BD49}"/>
              </a:ext>
            </a:extLst>
          </p:cNvPr>
          <p:cNvSpPr txBox="1"/>
          <p:nvPr/>
        </p:nvSpPr>
        <p:spPr>
          <a:xfrm>
            <a:off x="236768" y="5389766"/>
            <a:ext cx="117184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СИСТЕМА ЗА МОНИТОРИНГ И ОРГАНИЗИРАНЕ НА СЪСТЕЗАНИЯ В</a:t>
            </a:r>
          </a:p>
          <a:p>
            <a:pPr algn="ctr"/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УЕБ БАЗИРАНА СРЕДА ЗА</a:t>
            </a:r>
            <a:r>
              <a:rPr lang="en-US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  </a:t>
            </a:r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САМОПОДГОТОВКА </a:t>
            </a:r>
            <a:r>
              <a:rPr lang="en-US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 </a:t>
            </a:r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ПО </a:t>
            </a:r>
            <a:r>
              <a:rPr lang="en-US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 </a:t>
            </a:r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ИСТОРИЯ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3A625-EBCB-C592-F540-39AC9D4AF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4" y="-86499"/>
            <a:ext cx="9171733" cy="1498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174D35-CAEF-6C0D-6FDF-1322FD0C638D}"/>
              </a:ext>
            </a:extLst>
          </p:cNvPr>
          <p:cNvSpPr txBox="1"/>
          <p:nvPr/>
        </p:nvSpPr>
        <p:spPr>
          <a:xfrm>
            <a:off x="5182129" y="339341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ВЪПРОСИ</a:t>
            </a:r>
          </a:p>
        </p:txBody>
      </p:sp>
    </p:spTree>
    <p:extLst>
      <p:ext uri="{BB962C8B-B14F-4D97-AF65-F5344CB8AC3E}">
        <p14:creationId xmlns:p14="http://schemas.microsoft.com/office/powerpoint/2010/main" val="7942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033EC6-3CFF-6651-F705-63000E74BD47}"/>
              </a:ext>
            </a:extLst>
          </p:cNvPr>
          <p:cNvSpPr/>
          <p:nvPr/>
        </p:nvSpPr>
        <p:spPr>
          <a:xfrm>
            <a:off x="0" y="5071731"/>
            <a:ext cx="12192000" cy="178627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780E5-B8BB-0088-1B26-4517ED223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192000" cy="1651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58269" y="1971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11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31D374-2B46-6950-87B8-9E42A863BD49}"/>
              </a:ext>
            </a:extLst>
          </p:cNvPr>
          <p:cNvSpPr txBox="1"/>
          <p:nvPr/>
        </p:nvSpPr>
        <p:spPr>
          <a:xfrm>
            <a:off x="236768" y="5389766"/>
            <a:ext cx="117184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СИСТЕМА ЗА МОНИТОРИНГ И ОРГАНИЗИРАНЕ НА СЪСТЕЗАНИЯ В</a:t>
            </a:r>
          </a:p>
          <a:p>
            <a:pPr algn="ctr"/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УЕБ БАЗИРАНА СРЕДА ЗА</a:t>
            </a:r>
            <a:r>
              <a:rPr lang="en-US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  </a:t>
            </a:r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САМОПОДГОТОВКА </a:t>
            </a:r>
            <a:r>
              <a:rPr lang="en-US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 </a:t>
            </a:r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ПО </a:t>
            </a:r>
            <a:r>
              <a:rPr lang="en-US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 </a:t>
            </a:r>
            <a:r>
              <a:rPr lang="bg-BG" sz="3200" b="1" i="1" dirty="0">
                <a:solidFill>
                  <a:srgbClr val="4C2600"/>
                </a:solidFill>
                <a:latin typeface="Candara" panose="020E0502030303020204" pitchFamily="34" charset="0"/>
              </a:rPr>
              <a:t>ИСТОРИЯ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3A625-EBCB-C592-F540-39AC9D4AF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4" y="-86499"/>
            <a:ext cx="9171733" cy="1498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174D35-CAEF-6C0D-6FDF-1322FD0C638D}"/>
              </a:ext>
            </a:extLst>
          </p:cNvPr>
          <p:cNvSpPr txBox="1"/>
          <p:nvPr/>
        </p:nvSpPr>
        <p:spPr>
          <a:xfrm>
            <a:off x="3523827" y="339341"/>
            <a:ext cx="5144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БЛАГОДАРЯ ЗА ВНИМАНИЕТО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7974B-88ED-6A84-D57B-06E1455C2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42" y="1409137"/>
            <a:ext cx="4821114" cy="388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033EC6-3CFF-6651-F705-63000E74BD47}"/>
              </a:ext>
            </a:extLst>
          </p:cNvPr>
          <p:cNvSpPr/>
          <p:nvPr/>
        </p:nvSpPr>
        <p:spPr>
          <a:xfrm>
            <a:off x="34066" y="5071730"/>
            <a:ext cx="12192000" cy="178627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628CC6-806A-930E-10AF-37932AF60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25" y="-86491"/>
            <a:ext cx="9171733" cy="1498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6DDA5D-C51F-5F21-65E8-CA309CD4A881}"/>
              </a:ext>
            </a:extLst>
          </p:cNvPr>
          <p:cNvSpPr txBox="1"/>
          <p:nvPr/>
        </p:nvSpPr>
        <p:spPr>
          <a:xfrm>
            <a:off x="4965319" y="33934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ВЪВЕДЕНИЕ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780E5-B8BB-0088-1B26-4517ED22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192000" cy="1651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96741" y="19716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1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50BB7C4-DA1D-3F8F-EB18-C1B62E313B61}"/>
              </a:ext>
            </a:extLst>
          </p:cNvPr>
          <p:cNvSpPr/>
          <p:nvPr/>
        </p:nvSpPr>
        <p:spPr>
          <a:xfrm>
            <a:off x="6061934" y="1937751"/>
            <a:ext cx="68132" cy="2695881"/>
          </a:xfrm>
          <a:prstGeom prst="round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E407C8-E0B9-5CD8-445A-381A671E2386}"/>
              </a:ext>
            </a:extLst>
          </p:cNvPr>
          <p:cNvGrpSpPr/>
          <p:nvPr/>
        </p:nvGrpSpPr>
        <p:grpSpPr>
          <a:xfrm>
            <a:off x="721518" y="1747032"/>
            <a:ext cx="4723644" cy="2309111"/>
            <a:chOff x="721518" y="1747032"/>
            <a:chExt cx="4723644" cy="230911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E4626A9-2655-F18F-C3E3-E3980ECBF0BD}"/>
                </a:ext>
              </a:extLst>
            </p:cNvPr>
            <p:cNvGrpSpPr/>
            <p:nvPr/>
          </p:nvGrpSpPr>
          <p:grpSpPr>
            <a:xfrm>
              <a:off x="1690384" y="1747032"/>
              <a:ext cx="2602040" cy="526060"/>
              <a:chOff x="409333" y="2497736"/>
              <a:chExt cx="2602040" cy="52606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E914162-448D-7FF2-293A-92B2FBDD2691}"/>
                  </a:ext>
                </a:extLst>
              </p:cNvPr>
              <p:cNvSpPr/>
              <p:nvPr/>
            </p:nvSpPr>
            <p:spPr>
              <a:xfrm>
                <a:off x="409333" y="2497736"/>
                <a:ext cx="2602040" cy="526060"/>
              </a:xfrm>
              <a:prstGeom prst="roundRect">
                <a:avLst/>
              </a:prstGeom>
              <a:gradFill>
                <a:gsLst>
                  <a:gs pos="0">
                    <a:srgbClr val="594833"/>
                  </a:gs>
                  <a:gs pos="100000">
                    <a:srgbClr val="E2C9A2"/>
                  </a:gs>
                </a:gsLst>
                <a:lin ang="5400000" scaled="1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>
                    <a:solidFill>
                      <a:schemeClr val="bg1"/>
                    </a:solidFill>
                  </a:ln>
                  <a:solidFill>
                    <a:srgbClr val="6633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A16D6B-720E-64F9-74F5-CBDFB8B0E505}"/>
                  </a:ext>
                </a:extLst>
              </p:cNvPr>
              <p:cNvSpPr txBox="1"/>
              <p:nvPr/>
            </p:nvSpPr>
            <p:spPr>
              <a:xfrm>
                <a:off x="894264" y="2539772"/>
                <a:ext cx="16321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bg-BG" sz="2400" b="1" i="1" dirty="0">
                    <a:solidFill>
                      <a:srgbClr val="993300"/>
                    </a:solidFill>
                    <a:latin typeface="Candara" panose="020E0502030303020204" pitchFamily="34" charset="0"/>
                  </a:rPr>
                  <a:t>ПРИЧИНИ?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B5B148-5A99-1A4E-C878-67EEF4B11BF8}"/>
                </a:ext>
              </a:extLst>
            </p:cNvPr>
            <p:cNvSpPr txBox="1"/>
            <p:nvPr/>
          </p:nvSpPr>
          <p:spPr>
            <a:xfrm>
              <a:off x="721518" y="2578815"/>
              <a:ext cx="472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Създалата се епидемична обстановка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54D08EE-EAA2-F54C-BF75-C3D63B7B8B00}"/>
                </a:ext>
              </a:extLst>
            </p:cNvPr>
            <p:cNvSpPr txBox="1"/>
            <p:nvPr/>
          </p:nvSpPr>
          <p:spPr>
            <a:xfrm>
              <a:off x="721518" y="2948147"/>
              <a:ext cx="472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21 век – </a:t>
              </a:r>
              <a:r>
                <a:rPr lang="en-US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“</a:t>
              </a:r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векът на технологиите</a:t>
              </a:r>
              <a:r>
                <a:rPr lang="en-US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”</a:t>
              </a:r>
              <a:endParaRPr lang="bg-BG" b="1" dirty="0">
                <a:solidFill>
                  <a:srgbClr val="6633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1F8FA9-C9CA-7644-2327-E06D81BB4238}"/>
                </a:ext>
              </a:extLst>
            </p:cNvPr>
            <p:cNvSpPr txBox="1"/>
            <p:nvPr/>
          </p:nvSpPr>
          <p:spPr>
            <a:xfrm>
              <a:off x="721518" y="3319614"/>
              <a:ext cx="472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Подсилване на връзката учител-ученик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DA019E-DD29-2D9E-43D3-A0B86F9B87AA}"/>
                </a:ext>
              </a:extLst>
            </p:cNvPr>
            <p:cNvSpPr txBox="1"/>
            <p:nvPr/>
          </p:nvSpPr>
          <p:spPr>
            <a:xfrm>
              <a:off x="721518" y="3686811"/>
              <a:ext cx="472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Мотивиране на учениците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2C74921-4F4E-E4CD-6ABE-C464DA035263}"/>
              </a:ext>
            </a:extLst>
          </p:cNvPr>
          <p:cNvGrpSpPr/>
          <p:nvPr/>
        </p:nvGrpSpPr>
        <p:grpSpPr>
          <a:xfrm>
            <a:off x="6537476" y="1747032"/>
            <a:ext cx="4252269" cy="2981347"/>
            <a:chOff x="6528684" y="1747032"/>
            <a:chExt cx="4252269" cy="29813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21BDCF7-2862-07D4-3944-3A6465817006}"/>
                </a:ext>
              </a:extLst>
            </p:cNvPr>
            <p:cNvGrpSpPr/>
            <p:nvPr/>
          </p:nvGrpSpPr>
          <p:grpSpPr>
            <a:xfrm>
              <a:off x="7899576" y="1747032"/>
              <a:ext cx="2602040" cy="526060"/>
              <a:chOff x="229084" y="2464876"/>
              <a:chExt cx="2602040" cy="526060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8E376B3-CEA1-F5E4-B7DB-C363462C5D28}"/>
                  </a:ext>
                </a:extLst>
              </p:cNvPr>
              <p:cNvSpPr/>
              <p:nvPr/>
            </p:nvSpPr>
            <p:spPr>
              <a:xfrm>
                <a:off x="229084" y="2464876"/>
                <a:ext cx="2602040" cy="526060"/>
              </a:xfrm>
              <a:prstGeom prst="roundRect">
                <a:avLst/>
              </a:prstGeom>
              <a:gradFill>
                <a:gsLst>
                  <a:gs pos="0">
                    <a:srgbClr val="594833"/>
                  </a:gs>
                  <a:gs pos="100000">
                    <a:srgbClr val="E2C9A2"/>
                  </a:gs>
                </a:gsLst>
                <a:lin ang="5400000" scaled="1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>
                    <a:solidFill>
                      <a:schemeClr val="bg1"/>
                    </a:solidFill>
                  </a:ln>
                  <a:solidFill>
                    <a:srgbClr val="6633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5AC8506-BA77-C911-C683-470CF14E5AB9}"/>
                  </a:ext>
                </a:extLst>
              </p:cNvPr>
              <p:cNvSpPr txBox="1"/>
              <p:nvPr/>
            </p:nvSpPr>
            <p:spPr>
              <a:xfrm>
                <a:off x="1113964" y="2515916"/>
                <a:ext cx="832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bg-BG" sz="2400" b="1" i="1" dirty="0">
                    <a:solidFill>
                      <a:srgbClr val="993300"/>
                    </a:solidFill>
                    <a:latin typeface="Candara" panose="020E0502030303020204" pitchFamily="34" charset="0"/>
                  </a:rPr>
                  <a:t>КАК?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72687-7BAD-A0E0-7DC6-97242F647891}"/>
                </a:ext>
              </a:extLst>
            </p:cNvPr>
            <p:cNvSpPr txBox="1"/>
            <p:nvPr/>
          </p:nvSpPr>
          <p:spPr>
            <a:xfrm>
              <a:off x="6528690" y="2583359"/>
              <a:ext cx="425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Анализ, обзор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260AF9A-BC7D-D48F-0953-C8E99BD55653}"/>
                </a:ext>
              </a:extLst>
            </p:cNvPr>
            <p:cNvSpPr txBox="1"/>
            <p:nvPr/>
          </p:nvSpPr>
          <p:spPr>
            <a:xfrm>
              <a:off x="6528690" y="2938497"/>
              <a:ext cx="425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Дефиниране на изисквания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11C5665-C02B-E5A5-D8FA-C0E809389310}"/>
                </a:ext>
              </a:extLst>
            </p:cNvPr>
            <p:cNvSpPr txBox="1"/>
            <p:nvPr/>
          </p:nvSpPr>
          <p:spPr>
            <a:xfrm>
              <a:off x="6528684" y="3293635"/>
              <a:ext cx="425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Проектиране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BF278F9-0AC8-5739-ECE7-6CBFD93447B3}"/>
                </a:ext>
              </a:extLst>
            </p:cNvPr>
            <p:cNvSpPr txBox="1"/>
            <p:nvPr/>
          </p:nvSpPr>
          <p:spPr>
            <a:xfrm>
              <a:off x="6528684" y="3648773"/>
              <a:ext cx="425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Реализация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F666973-9C07-59FA-D044-B0F29D2D5A4A}"/>
                </a:ext>
              </a:extLst>
            </p:cNvPr>
            <p:cNvSpPr txBox="1"/>
            <p:nvPr/>
          </p:nvSpPr>
          <p:spPr>
            <a:xfrm>
              <a:off x="6528685" y="4003911"/>
              <a:ext cx="425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Тестване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EBB3D7D-D359-A20D-F16A-801474E4848F}"/>
                </a:ext>
              </a:extLst>
            </p:cNvPr>
            <p:cNvSpPr txBox="1"/>
            <p:nvPr/>
          </p:nvSpPr>
          <p:spPr>
            <a:xfrm>
              <a:off x="6528685" y="4359047"/>
              <a:ext cx="425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>
                  <a:solidFill>
                    <a:srgbClr val="663300"/>
                  </a:solidFill>
                  <a:latin typeface="Candara" panose="020E0502030303020204" pitchFamily="34" charset="0"/>
                </a:rPr>
                <a:t>» Интеграция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1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033EC6-3CFF-6651-F705-63000E74BD47}"/>
              </a:ext>
            </a:extLst>
          </p:cNvPr>
          <p:cNvSpPr/>
          <p:nvPr/>
        </p:nvSpPr>
        <p:spPr>
          <a:xfrm>
            <a:off x="34066" y="5071730"/>
            <a:ext cx="12192000" cy="178627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628CC6-806A-930E-10AF-37932AF60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25" y="-86491"/>
            <a:ext cx="9171733" cy="1498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6DDA5D-C51F-5F21-65E8-CA309CD4A881}"/>
              </a:ext>
            </a:extLst>
          </p:cNvPr>
          <p:cNvSpPr txBox="1"/>
          <p:nvPr/>
        </p:nvSpPr>
        <p:spPr>
          <a:xfrm>
            <a:off x="4599033" y="339349"/>
            <a:ext cx="2925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ЦЕЛ  И  ЗАДАЧИ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780E5-B8BB-0088-1B26-4517ED22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192000" cy="1651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75902" y="19716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2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10102D-21DF-A61E-AEFA-36E3B17D0058}"/>
              </a:ext>
            </a:extLst>
          </p:cNvPr>
          <p:cNvSpPr txBox="1"/>
          <p:nvPr/>
        </p:nvSpPr>
        <p:spPr>
          <a:xfrm>
            <a:off x="561193" y="1546791"/>
            <a:ext cx="1100148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600" b="1" i="1" dirty="0">
                <a:solidFill>
                  <a:srgbClr val="663300"/>
                </a:solidFill>
                <a:effectLst/>
                <a:latin typeface="Candara" panose="020E0502030303020204" pitchFamily="34" charset="0"/>
                <a:ea typeface="Arial" panose="020B0604020202020204" pitchFamily="34" charset="0"/>
              </a:rPr>
              <a:t>Целта на настоящия дипломен проект е да се проектира и разработи</a:t>
            </a:r>
            <a:r>
              <a:rPr lang="en-US" sz="2600" b="1" i="1" dirty="0">
                <a:solidFill>
                  <a:srgbClr val="663300"/>
                </a:solidFill>
                <a:effectLst/>
                <a:latin typeface="Candara" panose="020E0502030303020204" pitchFamily="34" charset="0"/>
                <a:ea typeface="Arial" panose="020B0604020202020204" pitchFamily="34" charset="0"/>
              </a:rPr>
              <a:t> WEB </a:t>
            </a:r>
            <a:r>
              <a:rPr lang="bg-BG" sz="2600" b="1" i="1" dirty="0">
                <a:solidFill>
                  <a:srgbClr val="663300"/>
                </a:solidFill>
                <a:effectLst/>
                <a:latin typeface="Candara" panose="020E0502030303020204" pitchFamily="34" charset="0"/>
                <a:ea typeface="Arial" panose="020B0604020202020204" pitchFamily="34" charset="0"/>
              </a:rPr>
              <a:t>базирана система, която да осигурява мониторинг върху активността и напредъка на обучаваните в интерактивна среда за самоподготовка по история.</a:t>
            </a:r>
            <a:br>
              <a:rPr lang="bg-BG" sz="2600" b="1" i="1" dirty="0">
                <a:solidFill>
                  <a:srgbClr val="663300"/>
                </a:solidFill>
                <a:effectLst/>
                <a:latin typeface="Candara" panose="020E0502030303020204" pitchFamily="34" charset="0"/>
                <a:ea typeface="Arial" panose="020B0604020202020204" pitchFamily="34" charset="0"/>
              </a:rPr>
            </a:br>
            <a:r>
              <a:rPr lang="bg-BG" sz="2600" b="1" i="1" dirty="0">
                <a:solidFill>
                  <a:srgbClr val="663300"/>
                </a:solidFill>
                <a:effectLst/>
                <a:latin typeface="Candara" panose="020E0502030303020204" pitchFamily="34" charset="0"/>
                <a:ea typeface="Arial" panose="020B0604020202020204" pitchFamily="34" charset="0"/>
              </a:rPr>
              <a:t>Системата трябва да позволява на учителя да създава интерактивни времев</a:t>
            </a:r>
            <a:r>
              <a:rPr lang="bg-BG" sz="2600" b="1" i="1" dirty="0">
                <a:solidFill>
                  <a:srgbClr val="663300"/>
                </a:solidFill>
                <a:latin typeface="Candara" panose="020E0502030303020204" pitchFamily="34" charset="0"/>
                <a:ea typeface="Arial" panose="020B0604020202020204" pitchFamily="34" charset="0"/>
              </a:rPr>
              <a:t>и линии не само за самоподготовка, но и за контрол на знанията, както и такива за провеждане на състезания в предварително зададена група от обучавани.</a:t>
            </a:r>
            <a:endParaRPr lang="en-US" sz="2600" b="1" i="1" dirty="0">
              <a:solidFill>
                <a:srgbClr val="663300"/>
              </a:solidFill>
              <a:effectLst/>
              <a:latin typeface="Candara" panose="020E0502030303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52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0033EC6-3CFF-6651-F705-63000E74BD47}"/>
              </a:ext>
            </a:extLst>
          </p:cNvPr>
          <p:cNvSpPr/>
          <p:nvPr/>
        </p:nvSpPr>
        <p:spPr>
          <a:xfrm>
            <a:off x="34066" y="5071730"/>
            <a:ext cx="12192000" cy="178627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628CC6-806A-930E-10AF-37932AF60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25" y="-86491"/>
            <a:ext cx="9171733" cy="1498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6DDA5D-C51F-5F21-65E8-CA309CD4A881}"/>
              </a:ext>
            </a:extLst>
          </p:cNvPr>
          <p:cNvSpPr txBox="1"/>
          <p:nvPr/>
        </p:nvSpPr>
        <p:spPr>
          <a:xfrm>
            <a:off x="4599034" y="339349"/>
            <a:ext cx="2925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ЦЕЛ  И  ЗАДАЧИ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780E5-B8BB-0088-1B26-4517ED22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192000" cy="1651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74299" y="1971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3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50BB7C4-DA1D-3F8F-EB18-C1B62E313B61}"/>
              </a:ext>
            </a:extLst>
          </p:cNvPr>
          <p:cNvSpPr/>
          <p:nvPr/>
        </p:nvSpPr>
        <p:spPr>
          <a:xfrm>
            <a:off x="6073141" y="1706219"/>
            <a:ext cx="45719" cy="2927414"/>
          </a:xfrm>
          <a:prstGeom prst="roundRect">
            <a:avLst/>
          </a:prstGeom>
          <a:solidFill>
            <a:srgbClr val="000000">
              <a:alpha val="2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E407C8-E0B9-5CD8-445A-381A671E2386}"/>
              </a:ext>
            </a:extLst>
          </p:cNvPr>
          <p:cNvGrpSpPr/>
          <p:nvPr/>
        </p:nvGrpSpPr>
        <p:grpSpPr>
          <a:xfrm>
            <a:off x="721506" y="1706218"/>
            <a:ext cx="4723650" cy="2939671"/>
            <a:chOff x="721506" y="1706218"/>
            <a:chExt cx="4723650" cy="293967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B5B148-5A99-1A4E-C878-67EEF4B11BF8}"/>
                </a:ext>
              </a:extLst>
            </p:cNvPr>
            <p:cNvSpPr txBox="1"/>
            <p:nvPr/>
          </p:nvSpPr>
          <p:spPr>
            <a:xfrm>
              <a:off x="721512" y="1706218"/>
              <a:ext cx="4723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i="1" dirty="0">
                  <a:solidFill>
                    <a:srgbClr val="4C2600"/>
                  </a:solidFill>
                  <a:latin typeface="Candara" panose="020E0502030303020204" pitchFamily="34" charset="0"/>
                </a:rPr>
                <a:t>»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да се определят функционалните изисквания към средата;</a:t>
              </a:r>
            </a:p>
            <a:p>
              <a:endParaRPr lang="bg-BG" b="1" i="1" dirty="0">
                <a:solidFill>
                  <a:srgbClr val="4C26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54D08EE-EAA2-F54C-BF75-C3D63B7B8B00}"/>
                </a:ext>
              </a:extLst>
            </p:cNvPr>
            <p:cNvSpPr txBox="1"/>
            <p:nvPr/>
          </p:nvSpPr>
          <p:spPr>
            <a:xfrm>
              <a:off x="721506" y="2421314"/>
              <a:ext cx="4723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i="1" dirty="0">
                  <a:solidFill>
                    <a:srgbClr val="4C2600"/>
                  </a:solidFill>
                  <a:latin typeface="Candara" panose="020E0502030303020204" pitchFamily="34" charset="0"/>
                </a:rPr>
                <a:t>»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да се дефинират системните изисквания към приложението;</a:t>
              </a:r>
              <a:endParaRPr lang="bg-BG" b="1" i="1" dirty="0">
                <a:solidFill>
                  <a:srgbClr val="4C26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1F8FA9-C9CA-7644-2327-E06D81BB4238}"/>
                </a:ext>
              </a:extLst>
            </p:cNvPr>
            <p:cNvSpPr txBox="1"/>
            <p:nvPr/>
          </p:nvSpPr>
          <p:spPr>
            <a:xfrm>
              <a:off x="721506" y="3196711"/>
              <a:ext cx="4723644" cy="746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384175" lvl="0">
                <a:lnSpc>
                  <a:spcPts val="17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bg-BG" b="1" i="1" dirty="0">
                  <a:solidFill>
                    <a:srgbClr val="4C2600"/>
                  </a:solidFill>
                  <a:latin typeface="Candara" panose="020E0502030303020204" pitchFamily="34" charset="0"/>
                </a:rPr>
                <a:t>»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да се синтезира функционален модел и да се проектира</a:t>
              </a:r>
              <a:r>
                <a:rPr lang="en-US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архитектурата на уеб приложението</a:t>
              </a:r>
              <a:r>
                <a:rPr lang="en-US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;</a:t>
              </a:r>
              <a:endParaRPr lang="bg-BG" sz="1800" b="1" i="1" dirty="0">
                <a:solidFill>
                  <a:srgbClr val="4C2600"/>
                </a:solidFill>
                <a:effectLst/>
                <a:latin typeface="Candara" panose="020E0502030303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DA019E-DD29-2D9E-43D3-A0B86F9B87AA}"/>
                </a:ext>
              </a:extLst>
            </p:cNvPr>
            <p:cNvSpPr txBox="1"/>
            <p:nvPr/>
          </p:nvSpPr>
          <p:spPr>
            <a:xfrm>
              <a:off x="721506" y="3999558"/>
              <a:ext cx="4723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i="1" dirty="0">
                  <a:solidFill>
                    <a:srgbClr val="4C2600"/>
                  </a:solidFill>
                  <a:latin typeface="Candara" panose="020E0502030303020204" pitchFamily="34" charset="0"/>
                </a:rPr>
                <a:t>»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да се проектира макет на интерфейса на приложението;</a:t>
              </a:r>
              <a:endParaRPr lang="bg-BG" b="1" i="1" dirty="0">
                <a:solidFill>
                  <a:srgbClr val="4C2600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2C74921-4F4E-E4CD-6ABE-C464DA035263}"/>
              </a:ext>
            </a:extLst>
          </p:cNvPr>
          <p:cNvGrpSpPr/>
          <p:nvPr/>
        </p:nvGrpSpPr>
        <p:grpSpPr>
          <a:xfrm>
            <a:off x="6537469" y="1711762"/>
            <a:ext cx="5402485" cy="2764052"/>
            <a:chOff x="6528677" y="1711762"/>
            <a:chExt cx="5402485" cy="276405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A72687-7BAD-A0E0-7DC6-97242F647891}"/>
                </a:ext>
              </a:extLst>
            </p:cNvPr>
            <p:cNvSpPr txBox="1"/>
            <p:nvPr/>
          </p:nvSpPr>
          <p:spPr>
            <a:xfrm>
              <a:off x="6528683" y="1711762"/>
              <a:ext cx="5059266" cy="805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384175" lvl="0">
                <a:lnSpc>
                  <a:spcPts val="17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bg-BG" b="1" i="1" dirty="0">
                  <a:solidFill>
                    <a:srgbClr val="4C2600"/>
                  </a:solidFill>
                  <a:latin typeface="Candara" panose="020E0502030303020204" pitchFamily="34" charset="0"/>
                </a:rPr>
                <a:t>»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да се направи обоснован избор на технологии за</a:t>
              </a:r>
              <a:r>
                <a:rPr lang="en-US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реализиране на проекта;</a:t>
              </a:r>
            </a:p>
            <a:p>
              <a:endParaRPr lang="bg-BG" b="1" i="1" dirty="0">
                <a:solidFill>
                  <a:srgbClr val="4C26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260AF9A-BC7D-D48F-0953-C8E99BD55653}"/>
                </a:ext>
              </a:extLst>
            </p:cNvPr>
            <p:cNvSpPr txBox="1"/>
            <p:nvPr/>
          </p:nvSpPr>
          <p:spPr>
            <a:xfrm>
              <a:off x="6528677" y="2462736"/>
              <a:ext cx="5320882" cy="805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384175" lvl="0">
                <a:lnSpc>
                  <a:spcPts val="17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bg-BG" b="1" i="1" dirty="0">
                  <a:solidFill>
                    <a:srgbClr val="4C2600"/>
                  </a:solidFill>
                  <a:latin typeface="Candara" panose="020E0502030303020204" pitchFamily="34" charset="0"/>
                </a:rPr>
                <a:t>»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да се разработи с подходящи технологии интерфейса на</a:t>
              </a:r>
              <a:r>
                <a:rPr lang="en-US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приложението;</a:t>
              </a:r>
            </a:p>
            <a:p>
              <a:endParaRPr lang="bg-BG" b="1" i="1" dirty="0">
                <a:solidFill>
                  <a:srgbClr val="4C26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11C5665-C02B-E5A5-D8FA-C0E809389310}"/>
                </a:ext>
              </a:extLst>
            </p:cNvPr>
            <p:cNvSpPr txBox="1"/>
            <p:nvPr/>
          </p:nvSpPr>
          <p:spPr>
            <a:xfrm>
              <a:off x="6528677" y="3234449"/>
              <a:ext cx="5402485" cy="1241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384175" lvl="0">
                <a:lnSpc>
                  <a:spcPts val="17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bg-BG" b="1" i="1" dirty="0">
                  <a:solidFill>
                    <a:srgbClr val="4C2600"/>
                  </a:solidFill>
                  <a:latin typeface="Candara" panose="020E0502030303020204" pitchFamily="34" charset="0"/>
                </a:rPr>
                <a:t>»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да се разработят програмните модули, които да осигурят</a:t>
              </a:r>
              <a:r>
                <a:rPr lang="en-US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функционалността на средата в съответствие с поставените</a:t>
              </a:r>
              <a:r>
                <a:rPr lang="en-US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 </a:t>
              </a:r>
              <a:r>
                <a:rPr lang="bg-BG" sz="1800" b="1" i="1" dirty="0">
                  <a:solidFill>
                    <a:srgbClr val="4C2600"/>
                  </a:solidFill>
                  <a:effectLst/>
                  <a:latin typeface="Candara" panose="020E0502030303020204" pitchFamily="34" charset="0"/>
                  <a:ea typeface="Arial" panose="020B0604020202020204" pitchFamily="34" charset="0"/>
                </a:rPr>
                <a:t>изисквания;</a:t>
              </a:r>
            </a:p>
            <a:p>
              <a:endParaRPr lang="bg-BG" b="1" i="1" dirty="0">
                <a:solidFill>
                  <a:srgbClr val="4C2600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23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628CC6-806A-930E-10AF-37932AF60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4" y="-86499"/>
            <a:ext cx="9171733" cy="14980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75902" y="197166"/>
              <a:ext cx="30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4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08E16A-88AD-6DE6-A8F5-EDE3A9BAD31A}"/>
              </a:ext>
            </a:extLst>
          </p:cNvPr>
          <p:cNvGrpSpPr/>
          <p:nvPr/>
        </p:nvGrpSpPr>
        <p:grpSpPr>
          <a:xfrm>
            <a:off x="594614" y="2315882"/>
            <a:ext cx="3116775" cy="526060"/>
            <a:chOff x="-494624" y="2514599"/>
            <a:chExt cx="4658737" cy="526060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A2C5E07C-B7D4-3BD2-31BF-83AB66983249}"/>
                </a:ext>
              </a:extLst>
            </p:cNvPr>
            <p:cNvSpPr/>
            <p:nvPr/>
          </p:nvSpPr>
          <p:spPr>
            <a:xfrm>
              <a:off x="-494624" y="2514599"/>
              <a:ext cx="4658737" cy="526060"/>
            </a:xfrm>
            <a:prstGeom prst="roundRect">
              <a:avLst/>
            </a:prstGeom>
            <a:gradFill>
              <a:gsLst>
                <a:gs pos="0">
                  <a:srgbClr val="594833"/>
                </a:gs>
                <a:gs pos="100000">
                  <a:srgbClr val="E2C9A2"/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>
                <a:ln>
                  <a:solidFill>
                    <a:schemeClr val="bg1"/>
                  </a:solidFill>
                </a:ln>
                <a:solidFill>
                  <a:srgbClr val="4C26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9BE2D7-D4A9-997E-AB21-A8A2B99D8CFD}"/>
                </a:ext>
              </a:extLst>
            </p:cNvPr>
            <p:cNvSpPr txBox="1"/>
            <p:nvPr/>
          </p:nvSpPr>
          <p:spPr>
            <a:xfrm>
              <a:off x="-494624" y="2546796"/>
              <a:ext cx="4658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400" b="1" i="1" dirty="0">
                  <a:solidFill>
                    <a:srgbClr val="993300"/>
                  </a:solidFill>
                  <a:latin typeface="Candara" panose="020E0502030303020204" pitchFamily="34" charset="0"/>
                </a:rPr>
                <a:t>УЧЕНИК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FA99872-829F-7E62-4413-A7C857B5641D}"/>
              </a:ext>
            </a:extLst>
          </p:cNvPr>
          <p:cNvSpPr txBox="1"/>
          <p:nvPr/>
        </p:nvSpPr>
        <p:spPr>
          <a:xfrm>
            <a:off x="551189" y="3130802"/>
            <a:ext cx="316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rgbClr val="4C2600"/>
                </a:solidFill>
                <a:latin typeface="Candara" panose="020E0502030303020204" pitchFamily="34" charset="0"/>
              </a:rPr>
              <a:t>» Разглежда уроци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6EBA72-9729-6433-F027-F234AE41C7A5}"/>
              </a:ext>
            </a:extLst>
          </p:cNvPr>
          <p:cNvSpPr txBox="1"/>
          <p:nvPr/>
        </p:nvSpPr>
        <p:spPr>
          <a:xfrm>
            <a:off x="551189" y="3500134"/>
            <a:ext cx="316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rgbClr val="4C2600"/>
                </a:solidFill>
                <a:latin typeface="Candara" panose="020E0502030303020204" pitchFamily="34" charset="0"/>
              </a:rPr>
              <a:t>» Решава упражнения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C0F092-D85E-B74B-0B3F-788F815F5E32}"/>
              </a:ext>
            </a:extLst>
          </p:cNvPr>
          <p:cNvSpPr txBox="1"/>
          <p:nvPr/>
        </p:nvSpPr>
        <p:spPr>
          <a:xfrm>
            <a:off x="551189" y="3871601"/>
            <a:ext cx="316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rgbClr val="4C2600"/>
                </a:solidFill>
                <a:latin typeface="Candara" panose="020E0502030303020204" pitchFamily="34" charset="0"/>
              </a:rPr>
              <a:t>» Участва в състезания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719427-AD3E-7535-F26B-373F62119723}"/>
              </a:ext>
            </a:extLst>
          </p:cNvPr>
          <p:cNvSpPr txBox="1"/>
          <p:nvPr/>
        </p:nvSpPr>
        <p:spPr>
          <a:xfrm>
            <a:off x="551189" y="4238798"/>
            <a:ext cx="316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rgbClr val="4C2600"/>
                </a:solidFill>
                <a:latin typeface="Candara" panose="020E0502030303020204" pitchFamily="34" charset="0"/>
              </a:rPr>
              <a:t>» Решава контролни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4ADD43-FADA-C7EA-C3BF-72F5C19730E7}"/>
              </a:ext>
            </a:extLst>
          </p:cNvPr>
          <p:cNvSpPr txBox="1"/>
          <p:nvPr/>
        </p:nvSpPr>
        <p:spPr>
          <a:xfrm>
            <a:off x="551189" y="4613380"/>
            <a:ext cx="316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rgbClr val="4C2600"/>
                </a:solidFill>
                <a:latin typeface="Candara" panose="020E0502030303020204" pitchFamily="34" charset="0"/>
              </a:rPr>
              <a:t>» Създава аватари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3641425-579E-2EAE-8206-806869B3C50D}"/>
              </a:ext>
            </a:extLst>
          </p:cNvPr>
          <p:cNvSpPr txBox="1"/>
          <p:nvPr/>
        </p:nvSpPr>
        <p:spPr>
          <a:xfrm>
            <a:off x="551189" y="4982712"/>
            <a:ext cx="316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rgbClr val="4C2600"/>
                </a:solidFill>
                <a:latin typeface="Candara" panose="020E0502030303020204" pitchFamily="34" charset="0"/>
              </a:rPr>
              <a:t>» Преглежда статистика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5F85A80-8503-206B-3864-D4AE67E88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10" y="1742776"/>
            <a:ext cx="7066234" cy="499204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5D5D2E1-E32E-5CDB-388A-716544EE3864}"/>
              </a:ext>
            </a:extLst>
          </p:cNvPr>
          <p:cNvSpPr txBox="1"/>
          <p:nvPr/>
        </p:nvSpPr>
        <p:spPr>
          <a:xfrm>
            <a:off x="3533439" y="339341"/>
            <a:ext cx="5125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ПРОЕКТИРАНЕ</a:t>
            </a:r>
            <a:r>
              <a:rPr lang="en-US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:  </a:t>
            </a:r>
            <a:r>
              <a:rPr lang="bg-BG" sz="3600" b="1" dirty="0">
                <a:solidFill>
                  <a:srgbClr val="4C2600"/>
                </a:solidFill>
                <a:latin typeface="Mistral" panose="03090702030407020403" pitchFamily="66" charset="0"/>
                <a:ea typeface="Arial" panose="020B0604020202020204" pitchFamily="34" charset="0"/>
              </a:rPr>
              <a:t>ПОТРЕБИТЕЛИ</a:t>
            </a:r>
            <a:endParaRPr lang="bg-BG" sz="3600" b="1" dirty="0">
              <a:solidFill>
                <a:srgbClr val="4C2600"/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5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75902" y="19716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5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63924C-4CA4-D951-8F54-353111847B5D}"/>
              </a:ext>
            </a:extLst>
          </p:cNvPr>
          <p:cNvGrpSpPr/>
          <p:nvPr/>
        </p:nvGrpSpPr>
        <p:grpSpPr>
          <a:xfrm>
            <a:off x="7464293" y="2440073"/>
            <a:ext cx="3532372" cy="526060"/>
            <a:chOff x="-610845" y="2487224"/>
            <a:chExt cx="3532372" cy="52606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2969E2F-9473-C3FB-15D9-8B6B0922F313}"/>
                </a:ext>
              </a:extLst>
            </p:cNvPr>
            <p:cNvSpPr/>
            <p:nvPr/>
          </p:nvSpPr>
          <p:spPr>
            <a:xfrm>
              <a:off x="-610844" y="2487224"/>
              <a:ext cx="3532371" cy="526060"/>
            </a:xfrm>
            <a:prstGeom prst="roundRect">
              <a:avLst/>
            </a:prstGeom>
            <a:gradFill>
              <a:gsLst>
                <a:gs pos="0">
                  <a:srgbClr val="594833"/>
                </a:gs>
                <a:gs pos="100000">
                  <a:srgbClr val="E2C9A2"/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A30479-CA5B-88A3-6787-9239A0F23BBC}"/>
                </a:ext>
              </a:extLst>
            </p:cNvPr>
            <p:cNvSpPr txBox="1"/>
            <p:nvPr/>
          </p:nvSpPr>
          <p:spPr>
            <a:xfrm>
              <a:off x="-610845" y="2519421"/>
              <a:ext cx="3532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400" b="1" i="1" dirty="0">
                  <a:solidFill>
                    <a:srgbClr val="993300"/>
                  </a:solidFill>
                  <a:latin typeface="Candara" panose="020E0502030303020204" pitchFamily="34" charset="0"/>
                </a:rPr>
                <a:t>УЧИТЕЛ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FD8D39D-AF79-44CE-B745-E8AD85BBA3F9}"/>
              </a:ext>
            </a:extLst>
          </p:cNvPr>
          <p:cNvSpPr txBox="1"/>
          <p:nvPr/>
        </p:nvSpPr>
        <p:spPr>
          <a:xfrm>
            <a:off x="7464294" y="3249508"/>
            <a:ext cx="472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» Създава</a:t>
            </a:r>
            <a:r>
              <a:rPr lang="en-US" b="1" i="1" dirty="0">
                <a:solidFill>
                  <a:srgbClr val="663300"/>
                </a:solidFill>
                <a:latin typeface="Candara" panose="020E0502030303020204" pitchFamily="34" charset="0"/>
              </a:rPr>
              <a:t>/</a:t>
            </a:r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редактира уроци</a:t>
            </a:r>
            <a:r>
              <a:rPr lang="en-US" b="1" i="1" dirty="0">
                <a:solidFill>
                  <a:srgbClr val="663300"/>
                </a:solidFill>
                <a:latin typeface="Candara" panose="020E0502030303020204" pitchFamily="34" charset="0"/>
              </a:rPr>
              <a:t>/</a:t>
            </a:r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упражнения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5F470DA-5468-162E-F61A-DB9CC117E35E}"/>
              </a:ext>
            </a:extLst>
          </p:cNvPr>
          <p:cNvSpPr txBox="1"/>
          <p:nvPr/>
        </p:nvSpPr>
        <p:spPr>
          <a:xfrm>
            <a:off x="7464294" y="3618840"/>
            <a:ext cx="472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» Създава</a:t>
            </a:r>
            <a:r>
              <a:rPr lang="en-US" b="1" i="1" dirty="0">
                <a:solidFill>
                  <a:srgbClr val="663300"/>
                </a:solidFill>
                <a:latin typeface="Candara" panose="020E0502030303020204" pitchFamily="34" charset="0"/>
              </a:rPr>
              <a:t>/</a:t>
            </a:r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редактира състезания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511600-07D9-3DFF-DA8A-6F9DF4969902}"/>
              </a:ext>
            </a:extLst>
          </p:cNvPr>
          <p:cNvSpPr txBox="1"/>
          <p:nvPr/>
        </p:nvSpPr>
        <p:spPr>
          <a:xfrm>
            <a:off x="7464294" y="3990307"/>
            <a:ext cx="472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» Създава</a:t>
            </a:r>
            <a:r>
              <a:rPr lang="en-US" b="1" i="1" dirty="0">
                <a:solidFill>
                  <a:srgbClr val="663300"/>
                </a:solidFill>
                <a:latin typeface="Candara" panose="020E0502030303020204" pitchFamily="34" charset="0"/>
              </a:rPr>
              <a:t>/</a:t>
            </a:r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редактира контролни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D960361-E092-5ED4-E039-EF03A98E05F1}"/>
              </a:ext>
            </a:extLst>
          </p:cNvPr>
          <p:cNvSpPr txBox="1"/>
          <p:nvPr/>
        </p:nvSpPr>
        <p:spPr>
          <a:xfrm>
            <a:off x="7464294" y="4357504"/>
            <a:ext cx="472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» Преглежда и оценява аватари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03B20C3-6B34-3FD5-BF47-A6AF19C71D1A}"/>
              </a:ext>
            </a:extLst>
          </p:cNvPr>
          <p:cNvSpPr txBox="1"/>
          <p:nvPr/>
        </p:nvSpPr>
        <p:spPr>
          <a:xfrm>
            <a:off x="7464294" y="4732086"/>
            <a:ext cx="472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» Преглежда резултати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7F4D9B-1AE3-9B6F-E124-BCA7EE2BEE9D}"/>
              </a:ext>
            </a:extLst>
          </p:cNvPr>
          <p:cNvSpPr txBox="1"/>
          <p:nvPr/>
        </p:nvSpPr>
        <p:spPr>
          <a:xfrm>
            <a:off x="7464294" y="5101418"/>
            <a:ext cx="472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» Преглежда</a:t>
            </a:r>
            <a:r>
              <a:rPr lang="en-US" b="1" i="1" dirty="0">
                <a:solidFill>
                  <a:srgbClr val="663300"/>
                </a:solidFill>
                <a:latin typeface="Candara" panose="020E0502030303020204" pitchFamily="34" charset="0"/>
              </a:rPr>
              <a:t>/</a:t>
            </a:r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редактира профили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8F1FD-9F5D-4FEE-0DCD-A33AF3B407DA}"/>
              </a:ext>
            </a:extLst>
          </p:cNvPr>
          <p:cNvSpPr txBox="1"/>
          <p:nvPr/>
        </p:nvSpPr>
        <p:spPr>
          <a:xfrm>
            <a:off x="7468356" y="5470750"/>
            <a:ext cx="472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663300"/>
                </a:solidFill>
                <a:latin typeface="Candara" panose="020E0502030303020204" pitchFamily="34" charset="0"/>
              </a:rPr>
              <a:t>» Допуска ученици до системата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20CF6BF-DC66-3C59-9E21-CF9DC1195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51" y="1652689"/>
            <a:ext cx="6809310" cy="49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D1DA5A-C048-3B89-C566-C9498F1F4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4" y="-86499"/>
            <a:ext cx="9171733" cy="14980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D467A3-1ACD-4627-E024-53FD07A22048}"/>
              </a:ext>
            </a:extLst>
          </p:cNvPr>
          <p:cNvSpPr txBox="1"/>
          <p:nvPr/>
        </p:nvSpPr>
        <p:spPr>
          <a:xfrm>
            <a:off x="3533439" y="339341"/>
            <a:ext cx="5125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ПРОЕКТИРАНЕ</a:t>
            </a:r>
            <a:r>
              <a:rPr lang="en-US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:  </a:t>
            </a:r>
            <a:r>
              <a:rPr lang="bg-BG" sz="3600" b="1" dirty="0">
                <a:solidFill>
                  <a:srgbClr val="4C2600"/>
                </a:solidFill>
                <a:latin typeface="Mistral" panose="03090702030407020403" pitchFamily="66" charset="0"/>
                <a:ea typeface="Arial" panose="020B0604020202020204" pitchFamily="34" charset="0"/>
              </a:rPr>
              <a:t>ПОТРЕБИТЕЛИ</a:t>
            </a:r>
            <a:endParaRPr lang="bg-BG" sz="3600" b="1" dirty="0">
              <a:solidFill>
                <a:srgbClr val="4C2600"/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4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69490" y="19716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6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ECCEDA-DBDC-9E57-C2DB-400C74518863}"/>
              </a:ext>
            </a:extLst>
          </p:cNvPr>
          <p:cNvGrpSpPr/>
          <p:nvPr/>
        </p:nvGrpSpPr>
        <p:grpSpPr>
          <a:xfrm>
            <a:off x="620308" y="1474389"/>
            <a:ext cx="2681118" cy="898425"/>
            <a:chOff x="-610844" y="2487223"/>
            <a:chExt cx="2681118" cy="89842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88179A8-4196-67C4-C2FC-CFC0041AA649}"/>
                </a:ext>
              </a:extLst>
            </p:cNvPr>
            <p:cNvSpPr/>
            <p:nvPr/>
          </p:nvSpPr>
          <p:spPr>
            <a:xfrm>
              <a:off x="-610844" y="2487223"/>
              <a:ext cx="2681117" cy="898425"/>
            </a:xfrm>
            <a:prstGeom prst="roundRect">
              <a:avLst/>
            </a:prstGeom>
            <a:gradFill>
              <a:gsLst>
                <a:gs pos="0">
                  <a:srgbClr val="594833"/>
                </a:gs>
                <a:gs pos="100000">
                  <a:srgbClr val="E2C9A2"/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B4FE893-9294-C098-7930-3591A540404D}"/>
                </a:ext>
              </a:extLst>
            </p:cNvPr>
            <p:cNvSpPr txBox="1"/>
            <p:nvPr/>
          </p:nvSpPr>
          <p:spPr>
            <a:xfrm>
              <a:off x="-610844" y="2520052"/>
              <a:ext cx="26811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400" b="1" i="1" dirty="0">
                  <a:solidFill>
                    <a:srgbClr val="993300"/>
                  </a:solidFill>
                  <a:latin typeface="Candara" panose="020E0502030303020204" pitchFamily="34" charset="0"/>
                </a:rPr>
                <a:t>8 КОЛЕКЦИИ</a:t>
              </a:r>
              <a:br>
                <a:rPr lang="bg-BG" sz="2400" b="1" i="1" dirty="0">
                  <a:solidFill>
                    <a:srgbClr val="993300"/>
                  </a:solidFill>
                  <a:latin typeface="Candara" panose="020E0502030303020204" pitchFamily="34" charset="0"/>
                </a:rPr>
              </a:br>
              <a:r>
                <a:rPr lang="en-US" sz="2400" b="1" i="1" dirty="0">
                  <a:solidFill>
                    <a:srgbClr val="993300"/>
                  </a:solidFill>
                  <a:latin typeface="Candara" panose="020E0502030303020204" pitchFamily="34" charset="0"/>
                </a:rPr>
                <a:t>(</a:t>
              </a:r>
              <a:r>
                <a:rPr lang="bg-BG" sz="2400" b="1" i="1" dirty="0">
                  <a:solidFill>
                    <a:srgbClr val="993300"/>
                  </a:solidFill>
                  <a:latin typeface="Candara" panose="020E0502030303020204" pitchFamily="34" charset="0"/>
                </a:rPr>
                <a:t>таблици</a:t>
              </a:r>
              <a:r>
                <a:rPr lang="en-US" sz="2400" b="1" i="1" dirty="0">
                  <a:solidFill>
                    <a:srgbClr val="993300"/>
                  </a:solidFill>
                  <a:latin typeface="Candara" panose="020E0502030303020204" pitchFamily="34" charset="0"/>
                </a:rPr>
                <a:t>)</a:t>
              </a:r>
              <a:endParaRPr lang="bg-BG" sz="2400" b="1" i="1" dirty="0">
                <a:solidFill>
                  <a:srgbClr val="9933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C55804D-5412-CB3E-02A9-B33B2EE2FFB4}"/>
              </a:ext>
            </a:extLst>
          </p:cNvPr>
          <p:cNvSpPr txBox="1"/>
          <p:nvPr/>
        </p:nvSpPr>
        <p:spPr>
          <a:xfrm>
            <a:off x="620308" y="2714928"/>
            <a:ext cx="353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4C2600"/>
                </a:solidFill>
                <a:latin typeface="Candara" panose="020E0502030303020204" pitchFamily="34" charset="0"/>
              </a:rPr>
              <a:t>»</a:t>
            </a:r>
            <a:r>
              <a:rPr lang="en-US" b="1" i="1" dirty="0">
                <a:solidFill>
                  <a:srgbClr val="4C2600"/>
                </a:solidFill>
                <a:latin typeface="Candara" panose="020E0502030303020204" pitchFamily="34" charset="0"/>
              </a:rPr>
              <a:t> Users</a:t>
            </a:r>
            <a:endParaRPr lang="bg-BG" b="1" i="1" dirty="0">
              <a:solidFill>
                <a:srgbClr val="4C2600"/>
              </a:solidFill>
              <a:latin typeface="Candara" panose="020E0502030303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B23A0A-4346-6573-91FA-C0BBE17435F9}"/>
              </a:ext>
            </a:extLst>
          </p:cNvPr>
          <p:cNvSpPr txBox="1"/>
          <p:nvPr/>
        </p:nvSpPr>
        <p:spPr>
          <a:xfrm>
            <a:off x="620308" y="3084260"/>
            <a:ext cx="353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4C2600"/>
                </a:solidFill>
                <a:latin typeface="Candara" panose="020E0502030303020204" pitchFamily="34" charset="0"/>
              </a:rPr>
              <a:t>»</a:t>
            </a:r>
            <a:r>
              <a:rPr lang="en-US" b="1" i="1" dirty="0">
                <a:solidFill>
                  <a:srgbClr val="4C2600"/>
                </a:solidFill>
                <a:latin typeface="Candara" panose="020E0502030303020204" pitchFamily="34" charset="0"/>
              </a:rPr>
              <a:t> Eras</a:t>
            </a:r>
            <a:endParaRPr lang="bg-BG" b="1" i="1" dirty="0">
              <a:solidFill>
                <a:srgbClr val="4C2600"/>
              </a:solidFill>
              <a:latin typeface="Candara" panose="020E0502030303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56BE47D-0E0A-9B2D-0F31-A5694F42717D}"/>
              </a:ext>
            </a:extLst>
          </p:cNvPr>
          <p:cNvSpPr txBox="1"/>
          <p:nvPr/>
        </p:nvSpPr>
        <p:spPr>
          <a:xfrm>
            <a:off x="620308" y="3455727"/>
            <a:ext cx="353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4C2600"/>
                </a:solidFill>
                <a:latin typeface="Candara" panose="020E0502030303020204" pitchFamily="34" charset="0"/>
              </a:rPr>
              <a:t>»</a:t>
            </a:r>
            <a:r>
              <a:rPr lang="en-US" b="1" i="1" dirty="0">
                <a:solidFill>
                  <a:srgbClr val="4C2600"/>
                </a:solidFill>
                <a:latin typeface="Candara" panose="020E0502030303020204" pitchFamily="34" charset="0"/>
              </a:rPr>
              <a:t> Lessons</a:t>
            </a:r>
            <a:endParaRPr lang="bg-BG" b="1" i="1" dirty="0">
              <a:solidFill>
                <a:srgbClr val="4C2600"/>
              </a:solidFill>
              <a:latin typeface="Candara" panose="020E0502030303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DF681D-764D-EB7F-F885-32036358928E}"/>
              </a:ext>
            </a:extLst>
          </p:cNvPr>
          <p:cNvSpPr txBox="1"/>
          <p:nvPr/>
        </p:nvSpPr>
        <p:spPr>
          <a:xfrm>
            <a:off x="620308" y="3822924"/>
            <a:ext cx="353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4C2600"/>
                </a:solidFill>
                <a:latin typeface="Candara" panose="020E0502030303020204" pitchFamily="34" charset="0"/>
              </a:rPr>
              <a:t>» </a:t>
            </a:r>
            <a:r>
              <a:rPr lang="en-US" b="1" i="1" dirty="0">
                <a:solidFill>
                  <a:srgbClr val="4C2600"/>
                </a:solidFill>
                <a:latin typeface="Candara" panose="020E0502030303020204" pitchFamily="34" charset="0"/>
              </a:rPr>
              <a:t>Lesson items</a:t>
            </a:r>
            <a:endParaRPr lang="bg-BG" b="1" i="1" dirty="0">
              <a:solidFill>
                <a:srgbClr val="4C2600"/>
              </a:solidFill>
              <a:latin typeface="Candara" panose="020E0502030303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ADD5F6-6382-1E30-31EC-3069BC2867D3}"/>
              </a:ext>
            </a:extLst>
          </p:cNvPr>
          <p:cNvSpPr txBox="1"/>
          <p:nvPr/>
        </p:nvSpPr>
        <p:spPr>
          <a:xfrm>
            <a:off x="620308" y="4197506"/>
            <a:ext cx="353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4C2600"/>
                </a:solidFill>
                <a:latin typeface="Candara" panose="020E0502030303020204" pitchFamily="34" charset="0"/>
              </a:rPr>
              <a:t>»</a:t>
            </a:r>
            <a:r>
              <a:rPr lang="en-US" b="1" i="1" dirty="0">
                <a:solidFill>
                  <a:srgbClr val="4C2600"/>
                </a:solidFill>
                <a:latin typeface="Candara" panose="020E0502030303020204" pitchFamily="34" charset="0"/>
              </a:rPr>
              <a:t> PTC blanks</a:t>
            </a:r>
            <a:endParaRPr lang="bg-BG" b="1" i="1" dirty="0">
              <a:solidFill>
                <a:srgbClr val="4C2600"/>
              </a:solidFill>
              <a:latin typeface="Candara" panose="020E0502030303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44C5DF-2D77-9D65-21F6-78D744A2307C}"/>
              </a:ext>
            </a:extLst>
          </p:cNvPr>
          <p:cNvSpPr txBox="1"/>
          <p:nvPr/>
        </p:nvSpPr>
        <p:spPr>
          <a:xfrm>
            <a:off x="620307" y="4547333"/>
            <a:ext cx="353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4C2600"/>
                </a:solidFill>
                <a:latin typeface="Candara" panose="020E0502030303020204" pitchFamily="34" charset="0"/>
              </a:rPr>
              <a:t>»</a:t>
            </a:r>
            <a:r>
              <a:rPr lang="en-US" b="1" i="1" dirty="0">
                <a:solidFill>
                  <a:srgbClr val="4C2600"/>
                </a:solidFill>
                <a:latin typeface="Candara" panose="020E0502030303020204" pitchFamily="34" charset="0"/>
              </a:rPr>
              <a:t> Questions</a:t>
            </a:r>
            <a:endParaRPr lang="bg-BG" b="1" i="1" dirty="0">
              <a:solidFill>
                <a:srgbClr val="4C2600"/>
              </a:solidFill>
              <a:latin typeface="Candara" panose="020E0502030303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F8C96F1-5024-DD23-25DC-1ACB1B2EEEA9}"/>
              </a:ext>
            </a:extLst>
          </p:cNvPr>
          <p:cNvSpPr txBox="1"/>
          <p:nvPr/>
        </p:nvSpPr>
        <p:spPr>
          <a:xfrm>
            <a:off x="620307" y="4897263"/>
            <a:ext cx="353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4C2600"/>
                </a:solidFill>
                <a:latin typeface="Candara" panose="020E0502030303020204" pitchFamily="34" charset="0"/>
              </a:rPr>
              <a:t>»</a:t>
            </a:r>
            <a:r>
              <a:rPr lang="en-US" b="1" i="1" dirty="0">
                <a:solidFill>
                  <a:srgbClr val="4C2600"/>
                </a:solidFill>
                <a:latin typeface="Candara" panose="020E0502030303020204" pitchFamily="34" charset="0"/>
              </a:rPr>
              <a:t> Solved PTC</a:t>
            </a:r>
            <a:endParaRPr lang="bg-BG" b="1" i="1" dirty="0">
              <a:solidFill>
                <a:srgbClr val="4C2600"/>
              </a:solidFill>
              <a:latin typeface="Candara" panose="020E0502030303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84E2396-DF4B-61FF-4840-04EB72D8E653}"/>
              </a:ext>
            </a:extLst>
          </p:cNvPr>
          <p:cNvSpPr txBox="1"/>
          <p:nvPr/>
        </p:nvSpPr>
        <p:spPr>
          <a:xfrm>
            <a:off x="620307" y="5247193"/>
            <a:ext cx="353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4C2600"/>
                </a:solidFill>
                <a:latin typeface="Candara" panose="020E0502030303020204" pitchFamily="34" charset="0"/>
              </a:rPr>
              <a:t>»</a:t>
            </a:r>
            <a:r>
              <a:rPr lang="en-US" b="1" i="1" dirty="0">
                <a:solidFill>
                  <a:srgbClr val="4C2600"/>
                </a:solidFill>
                <a:latin typeface="Candara" panose="020E0502030303020204" pitchFamily="34" charset="0"/>
              </a:rPr>
              <a:t> Opened TC</a:t>
            </a:r>
            <a:endParaRPr lang="bg-BG" b="1" i="1" dirty="0">
              <a:solidFill>
                <a:srgbClr val="4C2600"/>
              </a:solidFill>
              <a:latin typeface="Candara" panose="020E0502030303020204" pitchFamily="34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395D2A16-0AE6-324A-3D7B-61C825EE5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9512" y="1317150"/>
            <a:ext cx="7556729" cy="5380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C8DB4D-02CD-EFF4-636A-6EFD4914E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4" y="-86499"/>
            <a:ext cx="9171733" cy="14980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06878-0EB5-7518-4C43-B4691F5D324F}"/>
              </a:ext>
            </a:extLst>
          </p:cNvPr>
          <p:cNvSpPr txBox="1"/>
          <p:nvPr/>
        </p:nvSpPr>
        <p:spPr>
          <a:xfrm>
            <a:off x="2386494" y="339341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ПРОЕКТИРАНЕ</a:t>
            </a:r>
            <a:r>
              <a:rPr lang="en-US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:  </a:t>
            </a:r>
            <a:r>
              <a:rPr lang="bg-BG" sz="3600" b="1" dirty="0">
                <a:solidFill>
                  <a:srgbClr val="4C2600"/>
                </a:solidFill>
                <a:latin typeface="Mistral" panose="03090702030407020403" pitchFamily="66" charset="0"/>
              </a:rPr>
              <a:t>ОРГАНИЗАЦИЯ НА ДАННИТЕ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5B0FF-D676-4C28-BFEB-13FB45E1098B}"/>
              </a:ext>
            </a:extLst>
          </p:cNvPr>
          <p:cNvSpPr txBox="1"/>
          <p:nvPr/>
        </p:nvSpPr>
        <p:spPr>
          <a:xfrm>
            <a:off x="620307" y="5585626"/>
            <a:ext cx="353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i="1" dirty="0">
                <a:solidFill>
                  <a:srgbClr val="4C2600"/>
                </a:solidFill>
                <a:latin typeface="Candara" panose="020E0502030303020204" pitchFamily="34" charset="0"/>
              </a:rPr>
              <a:t>»</a:t>
            </a:r>
            <a:r>
              <a:rPr lang="en-US" b="1" i="1" dirty="0">
                <a:solidFill>
                  <a:srgbClr val="4C2600"/>
                </a:solidFill>
                <a:latin typeface="Candara" panose="020E0502030303020204" pitchFamily="34" charset="0"/>
              </a:rPr>
              <a:t> Avatars</a:t>
            </a:r>
            <a:endParaRPr lang="bg-BG" b="1" i="1" dirty="0">
              <a:solidFill>
                <a:srgbClr val="4C26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2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72696" y="19108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7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03E0F-100C-2610-A54B-E35486387EA0}"/>
              </a:ext>
            </a:extLst>
          </p:cNvPr>
          <p:cNvGrpSpPr/>
          <p:nvPr/>
        </p:nvGrpSpPr>
        <p:grpSpPr>
          <a:xfrm>
            <a:off x="250014" y="1554043"/>
            <a:ext cx="3747535" cy="4554531"/>
            <a:chOff x="250014" y="1554043"/>
            <a:chExt cx="3747535" cy="45545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1F99B5D-FD5E-B97D-85F4-1F804F4316D4}"/>
                </a:ext>
              </a:extLst>
            </p:cNvPr>
            <p:cNvGrpSpPr/>
            <p:nvPr/>
          </p:nvGrpSpPr>
          <p:grpSpPr>
            <a:xfrm>
              <a:off x="321736" y="1554043"/>
              <a:ext cx="3675813" cy="526060"/>
              <a:chOff x="256666" y="2486760"/>
              <a:chExt cx="3675813" cy="526060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960302C-6A40-78B5-B02C-8A9BEC0E0623}"/>
                  </a:ext>
                </a:extLst>
              </p:cNvPr>
              <p:cNvSpPr/>
              <p:nvPr/>
            </p:nvSpPr>
            <p:spPr>
              <a:xfrm>
                <a:off x="328387" y="2486760"/>
                <a:ext cx="3532371" cy="526060"/>
              </a:xfrm>
              <a:prstGeom prst="roundRect">
                <a:avLst/>
              </a:prstGeom>
              <a:gradFill>
                <a:gsLst>
                  <a:gs pos="0">
                    <a:srgbClr val="594833"/>
                  </a:gs>
                  <a:gs pos="100000">
                    <a:srgbClr val="E2C9A2"/>
                  </a:gs>
                </a:gsLst>
                <a:lin ang="5400000" scaled="1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8D3DE-A99D-585C-1B0A-4463D00A7610}"/>
                  </a:ext>
                </a:extLst>
              </p:cNvPr>
              <p:cNvSpPr txBox="1"/>
              <p:nvPr/>
            </p:nvSpPr>
            <p:spPr>
              <a:xfrm>
                <a:off x="256666" y="2565124"/>
                <a:ext cx="36758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b="1" i="1" dirty="0">
                    <a:solidFill>
                      <a:srgbClr val="4C2600"/>
                    </a:solidFill>
                    <a:latin typeface="Candara" panose="020E0502030303020204" pitchFamily="34" charset="0"/>
                  </a:rPr>
                  <a:t>Карта на сайта</a:t>
                </a:r>
                <a:r>
                  <a:rPr lang="en-US" b="1" i="1" dirty="0">
                    <a:solidFill>
                      <a:srgbClr val="4C2600"/>
                    </a:solidFill>
                    <a:latin typeface="Candara" panose="020E0502030303020204" pitchFamily="34" charset="0"/>
                  </a:rPr>
                  <a:t> (</a:t>
                </a:r>
                <a:r>
                  <a:rPr lang="en-US" b="1" i="1" dirty="0">
                    <a:solidFill>
                      <a:srgbClr val="993300"/>
                    </a:solidFill>
                    <a:latin typeface="Candara" panose="020E0502030303020204" pitchFamily="34" charset="0"/>
                  </a:rPr>
                  <a:t>Sitemap</a:t>
                </a:r>
                <a:r>
                  <a:rPr lang="en-US" b="1" i="1" dirty="0">
                    <a:solidFill>
                      <a:srgbClr val="4C2600"/>
                    </a:solidFill>
                    <a:latin typeface="Candara" panose="020E0502030303020204" pitchFamily="34" charset="0"/>
                  </a:rPr>
                  <a:t>)</a:t>
                </a:r>
                <a:endParaRPr lang="bg-BG" b="1" i="1" dirty="0">
                  <a:solidFill>
                    <a:srgbClr val="4C2600"/>
                  </a:solidFill>
                  <a:latin typeface="Candara" panose="020E0502030303020204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51D7FD-DF41-D961-BE5B-20B48F02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14" y="2369093"/>
              <a:ext cx="3675813" cy="373948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DC156F1-49AD-6CAD-D5A7-7D28112852BA}"/>
              </a:ext>
            </a:extLst>
          </p:cNvPr>
          <p:cNvGrpSpPr/>
          <p:nvPr/>
        </p:nvGrpSpPr>
        <p:grpSpPr>
          <a:xfrm>
            <a:off x="4107507" y="1554043"/>
            <a:ext cx="3754682" cy="4658498"/>
            <a:chOff x="4107507" y="1554043"/>
            <a:chExt cx="3754682" cy="465849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78F7EE-F74F-A76B-69C2-C317DF57B60A}"/>
                </a:ext>
              </a:extLst>
            </p:cNvPr>
            <p:cNvGrpSpPr/>
            <p:nvPr/>
          </p:nvGrpSpPr>
          <p:grpSpPr>
            <a:xfrm>
              <a:off x="4329818" y="1554043"/>
              <a:ext cx="3532371" cy="526060"/>
              <a:chOff x="328387" y="2486760"/>
              <a:chExt cx="3532371" cy="52606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DAD47F1-F6E7-39B1-46CE-CE907601D394}"/>
                  </a:ext>
                </a:extLst>
              </p:cNvPr>
              <p:cNvSpPr/>
              <p:nvPr/>
            </p:nvSpPr>
            <p:spPr>
              <a:xfrm>
                <a:off x="328387" y="2486760"/>
                <a:ext cx="3532371" cy="526060"/>
              </a:xfrm>
              <a:prstGeom prst="roundRect">
                <a:avLst/>
              </a:prstGeom>
              <a:gradFill>
                <a:gsLst>
                  <a:gs pos="0">
                    <a:srgbClr val="594833"/>
                  </a:gs>
                  <a:gs pos="100000">
                    <a:srgbClr val="E2C9A2"/>
                  </a:gs>
                </a:gsLst>
                <a:lin ang="5400000" scaled="1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0F1A88-6C26-CDC4-D2CF-9774EE6A802F}"/>
                  </a:ext>
                </a:extLst>
              </p:cNvPr>
              <p:cNvSpPr txBox="1"/>
              <p:nvPr/>
            </p:nvSpPr>
            <p:spPr>
              <a:xfrm>
                <a:off x="328387" y="2561093"/>
                <a:ext cx="3532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b="1" i="1" dirty="0">
                    <a:solidFill>
                      <a:srgbClr val="4C2600"/>
                    </a:solidFill>
                    <a:latin typeface="Candara" panose="020E0502030303020204" pitchFamily="34" charset="0"/>
                  </a:rPr>
                  <a:t>Схематични макети</a:t>
                </a:r>
                <a:r>
                  <a:rPr lang="en-US" b="1" i="1" dirty="0">
                    <a:solidFill>
                      <a:srgbClr val="4C2600"/>
                    </a:solidFill>
                    <a:latin typeface="Candara" panose="020E0502030303020204" pitchFamily="34" charset="0"/>
                  </a:rPr>
                  <a:t> (</a:t>
                </a:r>
                <a:r>
                  <a:rPr lang="en-US" b="1" i="1" dirty="0">
                    <a:solidFill>
                      <a:srgbClr val="993300"/>
                    </a:solidFill>
                    <a:latin typeface="Candara" panose="020E0502030303020204" pitchFamily="34" charset="0"/>
                  </a:rPr>
                  <a:t>Wireframe</a:t>
                </a:r>
                <a:r>
                  <a:rPr lang="en-US" b="1" i="1" dirty="0">
                    <a:solidFill>
                      <a:srgbClr val="4C2600"/>
                    </a:solidFill>
                    <a:latin typeface="Candara" panose="020E0502030303020204" pitchFamily="34" charset="0"/>
                  </a:rPr>
                  <a:t>)</a:t>
                </a:r>
                <a:endParaRPr lang="bg-BG" b="1" i="1" dirty="0">
                  <a:solidFill>
                    <a:srgbClr val="4C2600"/>
                  </a:solidFill>
                  <a:latin typeface="Candara" panose="020E050203030302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AEE724-031D-C508-246B-35FE073D2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507" y="2531439"/>
              <a:ext cx="3675813" cy="368110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42C1C-5A22-9FF6-06B8-1DA8DD161B23}"/>
              </a:ext>
            </a:extLst>
          </p:cNvPr>
          <p:cNvGrpSpPr/>
          <p:nvPr/>
        </p:nvGrpSpPr>
        <p:grpSpPr>
          <a:xfrm>
            <a:off x="8266179" y="1550012"/>
            <a:ext cx="3532371" cy="5063247"/>
            <a:chOff x="8266179" y="1550012"/>
            <a:chExt cx="3532371" cy="50632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723F09-69E6-CF95-FFAC-FCB70CD82AB4}"/>
                </a:ext>
              </a:extLst>
            </p:cNvPr>
            <p:cNvGrpSpPr/>
            <p:nvPr/>
          </p:nvGrpSpPr>
          <p:grpSpPr>
            <a:xfrm>
              <a:off x="8266179" y="1550012"/>
              <a:ext cx="3532371" cy="526060"/>
              <a:chOff x="328387" y="2486760"/>
              <a:chExt cx="3532371" cy="52606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21303AA-7D78-ECF1-FCB3-293A199355A2}"/>
                  </a:ext>
                </a:extLst>
              </p:cNvPr>
              <p:cNvSpPr/>
              <p:nvPr/>
            </p:nvSpPr>
            <p:spPr>
              <a:xfrm>
                <a:off x="328387" y="2486760"/>
                <a:ext cx="3532371" cy="526060"/>
              </a:xfrm>
              <a:prstGeom prst="roundRect">
                <a:avLst/>
              </a:prstGeom>
              <a:gradFill>
                <a:gsLst>
                  <a:gs pos="0">
                    <a:srgbClr val="594833"/>
                  </a:gs>
                  <a:gs pos="100000">
                    <a:srgbClr val="E2C9A2"/>
                  </a:gs>
                </a:gsLst>
                <a:lin ang="5400000" scaled="1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EFEA67-F40E-F7BB-0AE7-1CCCD4A1AF35}"/>
                  </a:ext>
                </a:extLst>
              </p:cNvPr>
              <p:cNvSpPr txBox="1"/>
              <p:nvPr/>
            </p:nvSpPr>
            <p:spPr>
              <a:xfrm>
                <a:off x="328387" y="2561093"/>
                <a:ext cx="3532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b="1" i="1" dirty="0">
                    <a:solidFill>
                      <a:srgbClr val="4C2600"/>
                    </a:solidFill>
                    <a:latin typeface="Candara" panose="020E0502030303020204" pitchFamily="34" charset="0"/>
                  </a:rPr>
                  <a:t>Динамичен прототип</a:t>
                </a:r>
                <a:r>
                  <a:rPr lang="en-US" b="1" i="1" dirty="0">
                    <a:solidFill>
                      <a:srgbClr val="4C2600"/>
                    </a:solidFill>
                    <a:latin typeface="Candara" panose="020E0502030303020204" pitchFamily="34" charset="0"/>
                  </a:rPr>
                  <a:t> (</a:t>
                </a:r>
                <a:r>
                  <a:rPr lang="en-US" b="1" i="1" dirty="0">
                    <a:solidFill>
                      <a:srgbClr val="993300"/>
                    </a:solidFill>
                    <a:latin typeface="Candara" panose="020E0502030303020204" pitchFamily="34" charset="0"/>
                  </a:rPr>
                  <a:t>Mockup</a:t>
                </a:r>
                <a:r>
                  <a:rPr lang="en-US" b="1" i="1" dirty="0">
                    <a:solidFill>
                      <a:srgbClr val="4C2600"/>
                    </a:solidFill>
                    <a:latin typeface="Candara" panose="020E0502030303020204" pitchFamily="34" charset="0"/>
                  </a:rPr>
                  <a:t>)</a:t>
                </a:r>
                <a:endParaRPr lang="bg-BG" b="1" i="1" dirty="0">
                  <a:solidFill>
                    <a:srgbClr val="4C2600"/>
                  </a:solidFill>
                  <a:latin typeface="Candara" panose="020E0502030303020204" pitchFamily="34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63147F-4C2E-7601-297C-8BF765881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992" y="2369093"/>
              <a:ext cx="1952743" cy="424416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CCC91-F41E-82B9-7451-CAC389DEBC6F}"/>
              </a:ext>
            </a:extLst>
          </p:cNvPr>
          <p:cNvGrpSpPr/>
          <p:nvPr/>
        </p:nvGrpSpPr>
        <p:grpSpPr>
          <a:xfrm>
            <a:off x="6905669" y="2531439"/>
            <a:ext cx="2085931" cy="3157596"/>
            <a:chOff x="6905669" y="2531439"/>
            <a:chExt cx="2085931" cy="315759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3FC1872-E4AF-7A45-1FAF-C038AB3B071E}"/>
                </a:ext>
              </a:extLst>
            </p:cNvPr>
            <p:cNvCxnSpPr/>
            <p:nvPr/>
          </p:nvCxnSpPr>
          <p:spPr>
            <a:xfrm flipV="1">
              <a:off x="7189694" y="2531439"/>
              <a:ext cx="1801906" cy="534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59FBD11-4224-3AA9-F67A-5419BD015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5302" y="2863545"/>
              <a:ext cx="1866298" cy="599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F6AD139-995A-A956-144D-0152183A7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7515" y="3195998"/>
              <a:ext cx="1884085" cy="90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3098883-B8CC-A2F9-463B-87D56B14E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669" y="4583169"/>
              <a:ext cx="1906637" cy="110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A33CE01-BD00-01B5-E3E7-5737F3390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4" y="-86499"/>
            <a:ext cx="9171733" cy="14980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46E1E8-CB70-C6EF-7A2A-62C43AA73DF9}"/>
              </a:ext>
            </a:extLst>
          </p:cNvPr>
          <p:cNvSpPr txBox="1"/>
          <p:nvPr/>
        </p:nvSpPr>
        <p:spPr>
          <a:xfrm>
            <a:off x="3711372" y="339341"/>
            <a:ext cx="4769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ПРОЕКТИРАНЕ</a:t>
            </a:r>
            <a:r>
              <a:rPr lang="en-US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:  </a:t>
            </a:r>
            <a:r>
              <a:rPr lang="bg-BG" sz="3600" b="1" dirty="0">
                <a:solidFill>
                  <a:srgbClr val="4C2600"/>
                </a:solidFill>
                <a:latin typeface="Mistral" panose="03090702030407020403" pitchFamily="66" charset="0"/>
              </a:rPr>
              <a:t>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58479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A876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8B31F-C54C-B107-0E0D-55D16594846A}"/>
              </a:ext>
            </a:extLst>
          </p:cNvPr>
          <p:cNvGrpSpPr/>
          <p:nvPr/>
        </p:nvGrpSpPr>
        <p:grpSpPr>
          <a:xfrm>
            <a:off x="11373107" y="58667"/>
            <a:ext cx="708878" cy="646331"/>
            <a:chOff x="11373107" y="58667"/>
            <a:chExt cx="708878" cy="646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0ED889-4BCF-9128-07BD-C8F7EBBF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107" y="58667"/>
              <a:ext cx="708878" cy="646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689D5-B689-BD4C-6BFE-BFE0A3840BB3}"/>
                </a:ext>
              </a:extLst>
            </p:cNvPr>
            <p:cNvSpPr txBox="1"/>
            <p:nvPr/>
          </p:nvSpPr>
          <p:spPr>
            <a:xfrm>
              <a:off x="11577505" y="19716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" panose="020B0502040204020203" pitchFamily="34" charset="0"/>
                </a:rPr>
                <a:t>8</a:t>
              </a:r>
              <a:endParaRPr lang="bg-BG" b="1" dirty="0">
                <a:latin typeface="Bahnschrift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8473655-1E1B-8271-5AFA-D8C8EC54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74" y="1632894"/>
            <a:ext cx="5725852" cy="48857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ABF3EA8-5F94-EA8A-6C09-174BA20E6725}"/>
              </a:ext>
            </a:extLst>
          </p:cNvPr>
          <p:cNvGrpSpPr/>
          <p:nvPr/>
        </p:nvGrpSpPr>
        <p:grpSpPr>
          <a:xfrm>
            <a:off x="292528" y="1751655"/>
            <a:ext cx="2700101" cy="526060"/>
            <a:chOff x="328387" y="2486760"/>
            <a:chExt cx="2700101" cy="526060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CD0F540-3513-CC9E-2716-4D7870D48EF6}"/>
                </a:ext>
              </a:extLst>
            </p:cNvPr>
            <p:cNvSpPr/>
            <p:nvPr/>
          </p:nvSpPr>
          <p:spPr>
            <a:xfrm>
              <a:off x="328387" y="2486760"/>
              <a:ext cx="2700101" cy="526060"/>
            </a:xfrm>
            <a:prstGeom prst="roundRect">
              <a:avLst/>
            </a:prstGeom>
            <a:gradFill>
              <a:gsLst>
                <a:gs pos="0">
                  <a:srgbClr val="594833"/>
                </a:gs>
                <a:gs pos="100000">
                  <a:srgbClr val="E2C9A2"/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59D9318-33DD-72DA-E468-840C17F95BFE}"/>
                </a:ext>
              </a:extLst>
            </p:cNvPr>
            <p:cNvSpPr txBox="1"/>
            <p:nvPr/>
          </p:nvSpPr>
          <p:spPr>
            <a:xfrm>
              <a:off x="328387" y="2526462"/>
              <a:ext cx="2700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993300"/>
                  </a:solidFill>
                  <a:latin typeface="Candara" panose="020E0502030303020204" pitchFamily="34" charset="0"/>
                </a:rPr>
                <a:t>Front-end</a:t>
              </a:r>
              <a:endParaRPr lang="bg-BG" sz="2400" b="1" i="1" dirty="0">
                <a:solidFill>
                  <a:srgbClr val="993300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1FBC99E-0635-6083-B100-D2A55A02F917}"/>
              </a:ext>
            </a:extLst>
          </p:cNvPr>
          <p:cNvGrpSpPr/>
          <p:nvPr/>
        </p:nvGrpSpPr>
        <p:grpSpPr>
          <a:xfrm>
            <a:off x="9199371" y="1724315"/>
            <a:ext cx="2729006" cy="526060"/>
            <a:chOff x="328387" y="2486760"/>
            <a:chExt cx="2729006" cy="52606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E4D42696-CD3C-A7DC-6630-8C3ED2177D61}"/>
                </a:ext>
              </a:extLst>
            </p:cNvPr>
            <p:cNvSpPr/>
            <p:nvPr/>
          </p:nvSpPr>
          <p:spPr>
            <a:xfrm>
              <a:off x="328387" y="2486760"/>
              <a:ext cx="2700101" cy="526060"/>
            </a:xfrm>
            <a:prstGeom prst="roundRect">
              <a:avLst/>
            </a:prstGeom>
            <a:gradFill>
              <a:gsLst>
                <a:gs pos="0">
                  <a:srgbClr val="594833"/>
                </a:gs>
                <a:gs pos="100000">
                  <a:srgbClr val="E2C9A2"/>
                </a:gs>
              </a:gsLst>
              <a:lin ang="54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413A47-A881-64A5-9BA9-14FAEB23EE4A}"/>
                </a:ext>
              </a:extLst>
            </p:cNvPr>
            <p:cNvSpPr txBox="1"/>
            <p:nvPr/>
          </p:nvSpPr>
          <p:spPr>
            <a:xfrm>
              <a:off x="357292" y="2544734"/>
              <a:ext cx="2700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993300"/>
                  </a:solidFill>
                  <a:latin typeface="Candara" panose="020E0502030303020204" pitchFamily="34" charset="0"/>
                </a:rPr>
                <a:t>Back-end</a:t>
              </a:r>
              <a:endParaRPr lang="bg-BG" sz="2400" b="1" i="1" dirty="0">
                <a:solidFill>
                  <a:srgbClr val="9933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23C368A-58C2-2FD7-E1C6-57A8BFB06147}"/>
              </a:ext>
            </a:extLst>
          </p:cNvPr>
          <p:cNvSpPr txBox="1"/>
          <p:nvPr/>
        </p:nvSpPr>
        <p:spPr>
          <a:xfrm>
            <a:off x="292528" y="2507302"/>
            <a:ext cx="193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»</a:t>
            </a:r>
            <a:r>
              <a:rPr lang="en-US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 HTML 5</a:t>
            </a:r>
            <a:endParaRPr lang="bg-BG" sz="2400" b="1" i="1" dirty="0">
              <a:solidFill>
                <a:srgbClr val="4C2600"/>
              </a:solidFill>
              <a:latin typeface="Bahnschrift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360553-11F0-EAA5-44F6-C5DEA59DEF75}"/>
              </a:ext>
            </a:extLst>
          </p:cNvPr>
          <p:cNvSpPr txBox="1"/>
          <p:nvPr/>
        </p:nvSpPr>
        <p:spPr>
          <a:xfrm>
            <a:off x="292528" y="2961004"/>
            <a:ext cx="193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»</a:t>
            </a:r>
            <a:r>
              <a:rPr lang="en-US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 CSS</a:t>
            </a:r>
            <a:endParaRPr lang="bg-BG" sz="2400" b="1" i="1" dirty="0">
              <a:solidFill>
                <a:srgbClr val="4C2600"/>
              </a:solidFill>
              <a:latin typeface="Bahnschrift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7E46CB-3D60-C78A-ADEC-D30F59474ECE}"/>
              </a:ext>
            </a:extLst>
          </p:cNvPr>
          <p:cNvSpPr txBox="1"/>
          <p:nvPr/>
        </p:nvSpPr>
        <p:spPr>
          <a:xfrm>
            <a:off x="292528" y="3414706"/>
            <a:ext cx="193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»</a:t>
            </a:r>
            <a:r>
              <a:rPr lang="en-US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 JavaScript</a:t>
            </a:r>
            <a:endParaRPr lang="bg-BG" sz="2400" b="1" i="1" dirty="0">
              <a:solidFill>
                <a:srgbClr val="4C2600"/>
              </a:solidFill>
              <a:latin typeface="Bahnschrift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05D9D8-EBF1-9FE5-2342-D3F9BDAF3BF5}"/>
              </a:ext>
            </a:extLst>
          </p:cNvPr>
          <p:cNvSpPr txBox="1"/>
          <p:nvPr/>
        </p:nvSpPr>
        <p:spPr>
          <a:xfrm>
            <a:off x="292528" y="3868408"/>
            <a:ext cx="193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» </a:t>
            </a:r>
            <a:r>
              <a:rPr lang="en-US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Angular</a:t>
            </a:r>
            <a:endParaRPr lang="bg-BG" sz="2400" b="1" i="1" dirty="0">
              <a:solidFill>
                <a:srgbClr val="4C2600"/>
              </a:solidFill>
              <a:latin typeface="Bahnschrift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F8101E-D1D6-F352-50A8-E2BC3CF08387}"/>
              </a:ext>
            </a:extLst>
          </p:cNvPr>
          <p:cNvSpPr txBox="1"/>
          <p:nvPr/>
        </p:nvSpPr>
        <p:spPr>
          <a:xfrm>
            <a:off x="9199371" y="2507302"/>
            <a:ext cx="193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»</a:t>
            </a:r>
            <a:r>
              <a:rPr lang="en-US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 JavaScript</a:t>
            </a:r>
            <a:endParaRPr lang="bg-BG" sz="2400" b="1" i="1" dirty="0">
              <a:solidFill>
                <a:srgbClr val="4C2600"/>
              </a:solidFill>
              <a:latin typeface="Bahnschrift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D26A15-3AD7-A71F-9D59-F21BE500A0DF}"/>
              </a:ext>
            </a:extLst>
          </p:cNvPr>
          <p:cNvSpPr txBox="1"/>
          <p:nvPr/>
        </p:nvSpPr>
        <p:spPr>
          <a:xfrm>
            <a:off x="9199371" y="2948062"/>
            <a:ext cx="193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»</a:t>
            </a:r>
            <a:r>
              <a:rPr lang="en-US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 NodeJS</a:t>
            </a:r>
            <a:endParaRPr lang="bg-BG" sz="2400" b="1" i="1" dirty="0">
              <a:solidFill>
                <a:srgbClr val="4C2600"/>
              </a:solidFill>
              <a:latin typeface="Bahnschrift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233D38-404B-E58E-3F9D-D5BA9959D5C2}"/>
              </a:ext>
            </a:extLst>
          </p:cNvPr>
          <p:cNvSpPr txBox="1"/>
          <p:nvPr/>
        </p:nvSpPr>
        <p:spPr>
          <a:xfrm>
            <a:off x="9199371" y="3388822"/>
            <a:ext cx="193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»</a:t>
            </a:r>
            <a:r>
              <a:rPr lang="en-US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 ExpressJS</a:t>
            </a:r>
            <a:endParaRPr lang="bg-BG" sz="2400" b="1" i="1" dirty="0">
              <a:solidFill>
                <a:srgbClr val="4C2600"/>
              </a:solidFill>
              <a:latin typeface="Bahnschrift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0A723DB-C4D1-7F6A-9342-810EDBEF5EEC}"/>
              </a:ext>
            </a:extLst>
          </p:cNvPr>
          <p:cNvSpPr txBox="1"/>
          <p:nvPr/>
        </p:nvSpPr>
        <p:spPr>
          <a:xfrm>
            <a:off x="9199371" y="3829581"/>
            <a:ext cx="193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» </a:t>
            </a:r>
            <a:r>
              <a:rPr lang="en-US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MongoDB</a:t>
            </a:r>
            <a:endParaRPr lang="bg-BG" sz="2400" b="1" i="1" dirty="0">
              <a:solidFill>
                <a:srgbClr val="4C2600"/>
              </a:solidFill>
              <a:latin typeface="Bahnschrift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37E141-B2FB-B923-B12E-08B56C16314D}"/>
              </a:ext>
            </a:extLst>
          </p:cNvPr>
          <p:cNvSpPr txBox="1"/>
          <p:nvPr/>
        </p:nvSpPr>
        <p:spPr>
          <a:xfrm>
            <a:off x="9228276" y="4571182"/>
            <a:ext cx="237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»</a:t>
            </a:r>
            <a:r>
              <a:rPr lang="en-US" sz="2400" b="1" i="1" dirty="0">
                <a:solidFill>
                  <a:srgbClr val="4C2600"/>
                </a:solidFill>
                <a:latin typeface="Bahnschrift" panose="020B0502040204020203" pitchFamily="34" charset="0"/>
              </a:rPr>
              <a:t> Git and GitHub</a:t>
            </a:r>
            <a:endParaRPr lang="bg-BG" sz="2400" b="1" i="1" dirty="0">
              <a:solidFill>
                <a:srgbClr val="4C2600"/>
              </a:solidFill>
              <a:latin typeface="Bahnschrift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9EEA4F-1DE5-2597-83F2-177EFF35B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4" y="-86499"/>
            <a:ext cx="9171733" cy="14980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8348A9-DE46-3DDF-E902-96247FF55777}"/>
              </a:ext>
            </a:extLst>
          </p:cNvPr>
          <p:cNvSpPr txBox="1"/>
          <p:nvPr/>
        </p:nvSpPr>
        <p:spPr>
          <a:xfrm>
            <a:off x="4928054" y="339341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600" b="1" dirty="0">
                <a:solidFill>
                  <a:srgbClr val="993300"/>
                </a:solidFill>
                <a:latin typeface="Mistral" panose="03090702030407020403" pitchFamily="66" charset="0"/>
              </a:rPr>
              <a:t>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193071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428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Candara</vt:lpstr>
      <vt:lpstr>Mistral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Radostin Kostadinov</dc:creator>
  <cp:lastModifiedBy>Radostin Kostadinov</cp:lastModifiedBy>
  <cp:revision>15</cp:revision>
  <dcterms:created xsi:type="dcterms:W3CDTF">2022-06-27T10:30:30Z</dcterms:created>
  <dcterms:modified xsi:type="dcterms:W3CDTF">2023-06-29T06:23:21Z</dcterms:modified>
</cp:coreProperties>
</file>